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33"/>
  </p:notesMasterIdLst>
  <p:sldIdLst>
    <p:sldId id="3752" r:id="rId3"/>
    <p:sldId id="3754" r:id="rId4"/>
    <p:sldId id="3753" r:id="rId5"/>
    <p:sldId id="3776" r:id="rId6"/>
    <p:sldId id="3755" r:id="rId7"/>
    <p:sldId id="1345" r:id="rId8"/>
    <p:sldId id="1283" r:id="rId9"/>
    <p:sldId id="1306" r:id="rId10"/>
    <p:sldId id="1253" r:id="rId11"/>
    <p:sldId id="1363" r:id="rId12"/>
    <p:sldId id="1243" r:id="rId13"/>
    <p:sldId id="3763" r:id="rId14"/>
    <p:sldId id="3764" r:id="rId15"/>
    <p:sldId id="3765" r:id="rId16"/>
    <p:sldId id="3768" r:id="rId17"/>
    <p:sldId id="3766" r:id="rId18"/>
    <p:sldId id="3769" r:id="rId19"/>
    <p:sldId id="3767" r:id="rId20"/>
    <p:sldId id="3770" r:id="rId21"/>
    <p:sldId id="3771" r:id="rId22"/>
    <p:sldId id="3756" r:id="rId23"/>
    <p:sldId id="3757" r:id="rId24"/>
    <p:sldId id="3758" r:id="rId25"/>
    <p:sldId id="3760" r:id="rId26"/>
    <p:sldId id="3761" r:id="rId27"/>
    <p:sldId id="3762" r:id="rId28"/>
    <p:sldId id="3775" r:id="rId29"/>
    <p:sldId id="3774" r:id="rId30"/>
    <p:sldId id="3773" r:id="rId31"/>
    <p:sldId id="1381"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97" autoAdjust="0"/>
    <p:restoredTop sz="94660"/>
  </p:normalViewPr>
  <p:slideViewPr>
    <p:cSldViewPr snapToGrid="0">
      <p:cViewPr varScale="1">
        <p:scale>
          <a:sx n="110" d="100"/>
          <a:sy n="110" d="100"/>
        </p:scale>
        <p:origin x="20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92E73-8445-4340-B055-8FF35B7EFA31}" type="datetimeFigureOut">
              <a:rPr lang="es-ES" smtClean="0"/>
              <a:t>17/6/19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4138D-0446-4E04-B533-E3F8781D50E9}" type="slidenum">
              <a:rPr lang="es-ES" smtClean="0"/>
              <a:t>‹Nº›</a:t>
            </a:fld>
            <a:endParaRPr lang="es-ES"/>
          </a:p>
        </p:txBody>
      </p:sp>
    </p:spTree>
    <p:extLst>
      <p:ext uri="{BB962C8B-B14F-4D97-AF65-F5344CB8AC3E}">
        <p14:creationId xmlns:p14="http://schemas.microsoft.com/office/powerpoint/2010/main" val="36830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8CFA792-FC97-4CFB-9A35-AFF36D76148D}" type="slidenum">
              <a:rPr lang="x-none" smtClean="0"/>
              <a:t>4</a:t>
            </a:fld>
            <a:endParaRPr lang="x-none"/>
          </a:p>
        </p:txBody>
      </p:sp>
    </p:spTree>
    <p:extLst>
      <p:ext uri="{BB962C8B-B14F-4D97-AF65-F5344CB8AC3E}">
        <p14:creationId xmlns:p14="http://schemas.microsoft.com/office/powerpoint/2010/main" val="320612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10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6/17/19 8:16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17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6/17/19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34708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marR="0" lvl="0" indent="-178027"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6/17/19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7770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1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6/17/19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9801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6/17/19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5888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8C5BE-021D-42F1-A903-E7A258DCB43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8B80A9-2F3B-40A1-B247-35FCD71DB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6B7B7E4-F906-447A-9113-B91A248E81F7}"/>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CF8BD592-6681-4A8C-B9C2-7E69D4BDCFC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92CB436-A1E5-4F9D-B963-E09DEC5BA003}"/>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1084170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38FE9-7E4E-47E0-BD4A-843A53EE3B6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135263E-8925-4437-BF16-ABED7375118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45F434-2C97-4F17-8901-33EA39060177}"/>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6C7FB1B1-1509-4029-836B-5D10B4F32F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FB6FAC-F731-4449-9D80-09366A8E5465}"/>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2244374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8BE9E41-2A88-401E-AB29-A5A4AFD3C22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1A4D658-0D17-4458-9044-B73B1F367238}"/>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32E7BAE-6AD2-4055-9A9C-03A45D89F187}"/>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ECFDBD45-CCD6-4F1A-846A-559B7A5FAB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076DE11-5A6D-4A67-86E6-B23830275CEF}"/>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426514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52C7CA91-80D1-4C8B-8018-CA09E6A06B32}" type="datetimeFigureOut">
              <a:rPr lang="es-ES" smtClean="0"/>
              <a:t>17/6/19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290710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513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85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0704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27904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44ADEA-B10D-4255-A2E2-58089087CB6A}" type="datetimeFigureOut">
              <a:rPr lang="es-ES" smtClean="0"/>
              <a:t>17/6/19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878969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44ADEA-B10D-4255-A2E2-58089087CB6A}" type="datetimeFigureOut">
              <a:rPr lang="es-ES" smtClean="0"/>
              <a:t>17/6/19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3446786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3644ADEA-B10D-4255-A2E2-58089087CB6A}" type="datetimeFigureOut">
              <a:rPr lang="es-ES" smtClean="0"/>
              <a:t>17/6/19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142566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4FBBE-AF83-41B8-BE4F-1146F0ABFA0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41F220C-CADE-4F21-BAA2-A63EDE35DD9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79B4774-5C46-442B-B229-29BDD8E7F779}"/>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FBA63867-DD26-43FF-8D5D-4A5530EED0E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07614D-662C-4B2B-8596-A25EF35D9583}"/>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2554050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44ADEA-B10D-4255-A2E2-58089087CB6A}" type="datetimeFigureOut">
              <a:rPr lang="es-ES" smtClean="0"/>
              <a:t>17/6/19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1328410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44ADEA-B10D-4255-A2E2-58089087CB6A}" type="datetimeFigureOut">
              <a:rPr lang="es-ES" smtClean="0"/>
              <a:t>17/6/19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2930774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44ADEA-B10D-4255-A2E2-58089087CB6A}" type="datetimeFigureOut">
              <a:rPr lang="es-ES" smtClean="0"/>
              <a:t>17/6/19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2962817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44ADEA-B10D-4255-A2E2-58089087CB6A}" type="datetimeFigureOut">
              <a:rPr lang="es-ES" smtClean="0"/>
              <a:t>17/6/19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D91A018-1CB2-419A-B4E1-E6D1C75491CE}" type="slidenum">
              <a:rPr lang="es-ES" smtClean="0"/>
              <a:t>‹Nº›</a:t>
            </a:fld>
            <a:endParaRPr lang="es-ES"/>
          </a:p>
        </p:txBody>
      </p:sp>
      <p:pic>
        <p:nvPicPr>
          <p:cNvPr id="5" name="Imagen 4">
            <a:extLst>
              <a:ext uri="{FF2B5EF4-FFF2-40B4-BE49-F238E27FC236}">
                <a16:creationId xmlns:a16="http://schemas.microsoft.com/office/drawing/2014/main" id="{840EFC8C-35F3-4542-B031-D96591AF7C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220" y="840259"/>
            <a:ext cx="7809560" cy="4392878"/>
          </a:xfrm>
          <a:prstGeom prst="rect">
            <a:avLst/>
          </a:prstGeom>
        </p:spPr>
      </p:pic>
    </p:spTree>
    <p:extLst>
      <p:ext uri="{BB962C8B-B14F-4D97-AF65-F5344CB8AC3E}">
        <p14:creationId xmlns:p14="http://schemas.microsoft.com/office/powerpoint/2010/main" val="1017540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644ADEA-B10D-4255-A2E2-58089087CB6A}" type="datetimeFigureOut">
              <a:rPr lang="es-ES" smtClean="0"/>
              <a:t>17/6/19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3456360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644ADEA-B10D-4255-A2E2-58089087CB6A}" type="datetimeFigureOut">
              <a:rPr lang="es-ES" smtClean="0"/>
              <a:t>17/6/19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4160277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44ADEA-B10D-4255-A2E2-58089087CB6A}" type="datetimeFigureOut">
              <a:rPr lang="es-ES" smtClean="0"/>
              <a:t>17/6/19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1340562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44ADEA-B10D-4255-A2E2-58089087CB6A}" type="datetimeFigureOut">
              <a:rPr lang="es-ES" smtClean="0"/>
              <a:t>17/6/19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D91A018-1CB2-419A-B4E1-E6D1C75491CE}" type="slidenum">
              <a:rPr lang="es-ES" smtClean="0"/>
              <a:t>‹Nº›</a:t>
            </a:fld>
            <a:endParaRPr lang="es-ES"/>
          </a:p>
        </p:txBody>
      </p:sp>
    </p:spTree>
    <p:extLst>
      <p:ext uri="{BB962C8B-B14F-4D97-AF65-F5344CB8AC3E}">
        <p14:creationId xmlns:p14="http://schemas.microsoft.com/office/powerpoint/2010/main" val="284696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C4FCFA-7C44-421F-8428-EA648F0E2CF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158425C-D81B-4839-868F-0006E2B039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7040A8AA-7B20-4439-8E69-BAD5C1906A2C}"/>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20A3CEB8-5D4B-480E-B20E-211F4BEF7F8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E52CBF3-3320-47A3-9016-C0BDA6E2D53A}"/>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2689013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ADCDE-E8C3-456D-B043-917417C7A62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89A23E9-8E24-4193-9397-49FAA7BBEA5F}"/>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6ABB77C-9AF0-4488-98B2-A620B0B9EA7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DAF0E4A-ECBE-4224-972E-F907FC381EE2}"/>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6" name="Marcador de pie de página 5">
            <a:extLst>
              <a:ext uri="{FF2B5EF4-FFF2-40B4-BE49-F238E27FC236}">
                <a16:creationId xmlns:a16="http://schemas.microsoft.com/office/drawing/2014/main" id="{41763922-A89F-4B9E-A926-EEF2ECE930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07FD5A3-B119-4871-933C-94DB203EB7F3}"/>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57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255CA-6DA7-4DFF-9924-AF469502C88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9FBF19E-ED7B-4615-8248-CD187C119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FF2961E4-0C03-4A3C-949E-D417E6A8D6E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1AD96A-4F8C-4CAA-8CC8-76F79C5CC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8D9BA5AF-99D2-4551-8312-1995E6A657E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F6634B5-29AE-4E1E-8F83-0EDB0A704D11}"/>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8" name="Marcador de pie de página 7">
            <a:extLst>
              <a:ext uri="{FF2B5EF4-FFF2-40B4-BE49-F238E27FC236}">
                <a16:creationId xmlns:a16="http://schemas.microsoft.com/office/drawing/2014/main" id="{A26BDB86-8DE7-4CB5-BB5D-EEE0B12DC52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640E0C-7B05-4F56-A061-AECD9FD386B7}"/>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227249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FDDFA-F6F6-425B-930C-3E600DC68F3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B3859B7-DBAF-445A-A330-203019114297}"/>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4" name="Marcador de pie de página 3">
            <a:extLst>
              <a:ext uri="{FF2B5EF4-FFF2-40B4-BE49-F238E27FC236}">
                <a16:creationId xmlns:a16="http://schemas.microsoft.com/office/drawing/2014/main" id="{87FCEC35-C737-4AEE-B71F-9E75D3A7577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40B9DCD-9A02-4D8C-825F-03CF786067F1}"/>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411899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739F772-F68F-4911-925C-CCCC8FF72052}"/>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3" name="Marcador de pie de página 2">
            <a:extLst>
              <a:ext uri="{FF2B5EF4-FFF2-40B4-BE49-F238E27FC236}">
                <a16:creationId xmlns:a16="http://schemas.microsoft.com/office/drawing/2014/main" id="{799A048B-7A63-4813-9D75-ADD2D25F084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A4F6093-2547-456D-8B5E-241DE25D97CE}"/>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178313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AD0F9-F7DF-4C77-AFB6-432BEB417B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3F00211-B515-4F1F-84ED-F338045C8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4A4595A-286D-40CF-8A27-BE9D953BC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1556781-CA0E-453C-A48D-6063AC625CC5}"/>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6" name="Marcador de pie de página 5">
            <a:extLst>
              <a:ext uri="{FF2B5EF4-FFF2-40B4-BE49-F238E27FC236}">
                <a16:creationId xmlns:a16="http://schemas.microsoft.com/office/drawing/2014/main" id="{7FE290D1-438B-4DCC-AA38-18D02AD754B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601802F-0426-4AE2-AAC8-BB68A9B54E54}"/>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165445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651D7-DF1B-4478-967D-EF00CB092D0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C8B5E88-6EEE-4F86-8792-CC52AEF585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EDF36CE-E299-41E7-8931-2AD67619A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3D633D5-BCB9-4540-B228-6D3C6E9401E9}"/>
              </a:ext>
            </a:extLst>
          </p:cNvPr>
          <p:cNvSpPr>
            <a:spLocks noGrp="1"/>
          </p:cNvSpPr>
          <p:nvPr>
            <p:ph type="dt" sz="half" idx="10"/>
          </p:nvPr>
        </p:nvSpPr>
        <p:spPr/>
        <p:txBody>
          <a:bodyPr/>
          <a:lstStyle/>
          <a:p>
            <a:fld id="{52C7CA91-80D1-4C8B-8018-CA09E6A06B32}" type="datetimeFigureOut">
              <a:rPr lang="es-ES" smtClean="0"/>
              <a:t>17/6/19</a:t>
            </a:fld>
            <a:endParaRPr lang="es-ES"/>
          </a:p>
        </p:txBody>
      </p:sp>
      <p:sp>
        <p:nvSpPr>
          <p:cNvPr id="6" name="Marcador de pie de página 5">
            <a:extLst>
              <a:ext uri="{FF2B5EF4-FFF2-40B4-BE49-F238E27FC236}">
                <a16:creationId xmlns:a16="http://schemas.microsoft.com/office/drawing/2014/main" id="{C0C76101-A317-4E8A-A327-F5D2CFD7AB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5A5A1A1-0175-4356-8ADD-6BCAEA43E1AF}"/>
              </a:ext>
            </a:extLst>
          </p:cNvPr>
          <p:cNvSpPr>
            <a:spLocks noGrp="1"/>
          </p:cNvSpPr>
          <p:nvPr>
            <p:ph type="sldNum" sz="quarter" idx="12"/>
          </p:nvPr>
        </p:nvSpPr>
        <p:spPr/>
        <p:txBody>
          <a:bodyPr/>
          <a:lstStyle/>
          <a:p>
            <a:fld id="{454064D9-43DE-44A4-9622-30FD3855557A}" type="slidenum">
              <a:rPr lang="es-ES" smtClean="0"/>
              <a:t>‹Nº›</a:t>
            </a:fld>
            <a:endParaRPr lang="es-ES"/>
          </a:p>
        </p:txBody>
      </p:sp>
    </p:spTree>
    <p:extLst>
      <p:ext uri="{BB962C8B-B14F-4D97-AF65-F5344CB8AC3E}">
        <p14:creationId xmlns:p14="http://schemas.microsoft.com/office/powerpoint/2010/main" val="112093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B621BBB-1401-4320-A823-89AF37536C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2F22890-A95D-4F28-9BD8-C12A3934A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77C4EF-552E-4F42-B85A-860B5FB95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CA91-80D1-4C8B-8018-CA09E6A06B32}" type="datetimeFigureOut">
              <a:rPr lang="es-ES" smtClean="0"/>
              <a:t>17/6/19</a:t>
            </a:fld>
            <a:endParaRPr lang="es-ES"/>
          </a:p>
        </p:txBody>
      </p:sp>
      <p:sp>
        <p:nvSpPr>
          <p:cNvPr id="5" name="Marcador de pie de página 4">
            <a:extLst>
              <a:ext uri="{FF2B5EF4-FFF2-40B4-BE49-F238E27FC236}">
                <a16:creationId xmlns:a16="http://schemas.microsoft.com/office/drawing/2014/main" id="{EEA69761-77FF-4C2E-8A25-E4FF5FD99F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C42F0F9-01F1-41EB-B799-D2596D4C26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064D9-43DE-44A4-9622-30FD3855557A}" type="slidenum">
              <a:rPr lang="es-ES" smtClean="0"/>
              <a:t>‹Nº›</a:t>
            </a:fld>
            <a:endParaRPr lang="es-ES"/>
          </a:p>
        </p:txBody>
      </p:sp>
    </p:spTree>
    <p:extLst>
      <p:ext uri="{BB962C8B-B14F-4D97-AF65-F5344CB8AC3E}">
        <p14:creationId xmlns:p14="http://schemas.microsoft.com/office/powerpoint/2010/main" val="4137124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 id="2147483661" r:id="rId13"/>
    <p:sldLayoutId id="2147483663"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4ADEA-B10D-4255-A2E2-58089087CB6A}" type="datetimeFigureOut">
              <a:rPr lang="es-ES" smtClean="0"/>
              <a:t>17/6/19</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1A018-1CB2-419A-B4E1-E6D1C75491CE}" type="slidenum">
              <a:rPr lang="es-ES" smtClean="0"/>
              <a:t>‹Nº›</a:t>
            </a:fld>
            <a:endParaRPr lang="es-ES"/>
          </a:p>
        </p:txBody>
      </p:sp>
    </p:spTree>
    <p:extLst>
      <p:ext uri="{BB962C8B-B14F-4D97-AF65-F5344CB8AC3E}">
        <p14:creationId xmlns:p14="http://schemas.microsoft.com/office/powerpoint/2010/main" val="106624908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lay.kahoot.it/#/?quizId=b962acb2-7521-4c84-98de-d486d84911af"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gi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lay.kahoot.it/#/?quizId=a5dfc113-386b-4ff8-8616-5defab8f73c6"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937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DevOps Benefits </a:t>
            </a:r>
          </a:p>
        </p:txBody>
      </p:sp>
      <p:sp>
        <p:nvSpPr>
          <p:cNvPr id="3" name="TextBox 2"/>
          <p:cNvSpPr txBox="1"/>
          <p:nvPr/>
        </p:nvSpPr>
        <p:spPr>
          <a:xfrm>
            <a:off x="141180" y="6225950"/>
            <a:ext cx="2084375" cy="425393"/>
          </a:xfrm>
          <a:prstGeom prst="rect">
            <a:avLst/>
          </a:prstGeom>
          <a:noFill/>
        </p:spPr>
        <p:txBody>
          <a:bodyPr wrap="none" lIns="179259" tIns="143407" rIns="179259" bIns="143407" rtlCol="0">
            <a:spAutoFit/>
          </a:bodyPr>
          <a:lstStyle/>
          <a:p>
            <a:pPr defTabSz="914192">
              <a:lnSpc>
                <a:spcPct val="90000"/>
              </a:lnSpc>
              <a:spcAft>
                <a:spcPts val="588"/>
              </a:spcAft>
            </a:pPr>
            <a:r>
              <a:rPr lang="en-US" sz="980" i="1" dirty="0">
                <a:gradFill>
                  <a:gsLst>
                    <a:gs pos="2917">
                      <a:schemeClr val="tx1"/>
                    </a:gs>
                    <a:gs pos="30000">
                      <a:schemeClr val="tx1"/>
                    </a:gs>
                  </a:gsLst>
                  <a:lin ang="5400000" scaled="0"/>
                </a:gradFill>
                <a:latin typeface="Segoe UI"/>
              </a:rPr>
              <a:t>Source: </a:t>
            </a:r>
            <a:r>
              <a:rPr lang="en-US" sz="980" i="1" dirty="0">
                <a:gradFill>
                  <a:gsLst>
                    <a:gs pos="2917">
                      <a:schemeClr val="tx1"/>
                    </a:gs>
                    <a:gs pos="30000">
                      <a:schemeClr val="tx1"/>
                    </a:gs>
                  </a:gsLst>
                  <a:lin ang="5400000" scaled="0"/>
                </a:gradFill>
                <a:latin typeface="Segoe UI"/>
                <a:hlinkClick r:id="rId3"/>
              </a:rPr>
              <a:t>https://puppetlabs.com/</a:t>
            </a:r>
            <a:endParaRPr lang="en-US" sz="980" i="1" dirty="0">
              <a:gradFill>
                <a:gsLst>
                  <a:gs pos="2917">
                    <a:schemeClr val="tx1"/>
                  </a:gs>
                  <a:gs pos="30000">
                    <a:schemeClr val="tx1"/>
                  </a:gs>
                </a:gsLst>
                <a:lin ang="5400000" scaled="0"/>
              </a:gradFill>
              <a:latin typeface="Segoe UI"/>
            </a:endParaRPr>
          </a:p>
        </p:txBody>
      </p:sp>
      <p:sp>
        <p:nvSpPr>
          <p:cNvPr id="24" name="Oval 23"/>
          <p:cNvSpPr/>
          <p:nvPr/>
        </p:nvSpPr>
        <p:spPr bwMode="auto">
          <a:xfrm>
            <a:off x="3436296" y="1663808"/>
            <a:ext cx="4503467" cy="4503467"/>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7966" y="1870199"/>
            <a:ext cx="4060127" cy="4065783"/>
          </a:xfrm>
          <a:prstGeom prst="flowChartConnector">
            <a:avLst/>
          </a:prstGeom>
        </p:spPr>
      </p:pic>
      <p:sp>
        <p:nvSpPr>
          <p:cNvPr id="28" name="Oval 27"/>
          <p:cNvSpPr/>
          <p:nvPr/>
        </p:nvSpPr>
        <p:spPr bwMode="auto">
          <a:xfrm>
            <a:off x="7338568" y="241078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31677" y="1962037"/>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679524" y="444673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469992" y="4696023"/>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817403" y="2213203"/>
            <a:ext cx="3012983" cy="693970"/>
          </a:xfrm>
          <a:prstGeom prst="rect">
            <a:avLst/>
          </a:prstGeom>
        </p:spPr>
        <p:txBody>
          <a:bodyPr wrap="square">
            <a:spAutoFit/>
          </a:bodyPr>
          <a:lstStyle/>
          <a:p>
            <a:pPr defTabSz="913927" fontAlgn="base">
              <a:spcBef>
                <a:spcPct val="0"/>
              </a:spcBef>
              <a:spcAft>
                <a:spcPct val="0"/>
              </a:spcAft>
            </a:pPr>
            <a: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t>Deploy code </a:t>
            </a:r>
            <a:b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t>30x faster</a:t>
            </a:r>
          </a:p>
        </p:txBody>
      </p:sp>
      <p:sp>
        <p:nvSpPr>
          <p:cNvPr id="33" name="Rectangle 32"/>
          <p:cNvSpPr/>
          <p:nvPr/>
        </p:nvSpPr>
        <p:spPr>
          <a:xfrm>
            <a:off x="7978333" y="2937016"/>
            <a:ext cx="2341052" cy="633625"/>
          </a:xfrm>
          <a:prstGeom prst="rect">
            <a:avLst/>
          </a:prstGeom>
        </p:spPr>
        <p:txBody>
          <a:bodyPr wrap="square">
            <a:spAutoFit/>
          </a:bodyPr>
          <a:lstStyle/>
          <a:p>
            <a:pPr defTabSz="913927" fontAlgn="base">
              <a:spcBef>
                <a:spcPts val="588"/>
              </a:spcBef>
              <a:spcAft>
                <a:spcPct val="0"/>
              </a:spcAft>
            </a:pPr>
            <a:r>
              <a:rPr lang="en-US" sz="1176" spc="-49" dirty="0">
                <a:gradFill>
                  <a:gsLst>
                    <a:gs pos="0">
                      <a:srgbClr val="76736D"/>
                    </a:gs>
                    <a:gs pos="100000">
                      <a:srgbClr val="76736D"/>
                    </a:gs>
                  </a:gsLst>
                  <a:lin ang="5400000" scaled="0"/>
                </a:gradFill>
                <a:ea typeface="Segoe UI" pitchFamily="34" charset="0"/>
                <a:cs typeface="Segoe UI" pitchFamily="34" charset="0"/>
              </a:rPr>
              <a:t>and with 200x</a:t>
            </a:r>
            <a:br>
              <a:rPr lang="en-US" sz="1176" spc="-49" dirty="0">
                <a:gradFill>
                  <a:gsLst>
                    <a:gs pos="0">
                      <a:srgbClr val="76736D"/>
                    </a:gs>
                    <a:gs pos="100000">
                      <a:srgbClr val="76736D"/>
                    </a:gs>
                  </a:gsLst>
                  <a:lin ang="5400000" scaled="0"/>
                </a:gradFill>
                <a:ea typeface="Segoe UI" pitchFamily="34" charset="0"/>
                <a:cs typeface="Segoe UI" pitchFamily="34" charset="0"/>
              </a:rPr>
            </a:br>
            <a:r>
              <a:rPr lang="en-US" sz="1176" spc="-49" dirty="0">
                <a:gradFill>
                  <a:gsLst>
                    <a:gs pos="0">
                      <a:srgbClr val="76736D"/>
                    </a:gs>
                    <a:gs pos="100000">
                      <a:srgbClr val="76736D"/>
                    </a:gs>
                  </a:gsLst>
                  <a:lin ang="5400000" scaled="0"/>
                </a:gradFill>
                <a:ea typeface="Segoe UI" pitchFamily="34" charset="0"/>
                <a:cs typeface="Segoe UI" pitchFamily="34" charset="0"/>
              </a:rPr>
              <a:t>shorter lead time as compared to their lower-performing peers</a:t>
            </a:r>
          </a:p>
        </p:txBody>
      </p:sp>
      <p:sp>
        <p:nvSpPr>
          <p:cNvPr id="34" name="Rectangle 33"/>
          <p:cNvSpPr/>
          <p:nvPr/>
        </p:nvSpPr>
        <p:spPr>
          <a:xfrm>
            <a:off x="884458" y="4384929"/>
            <a:ext cx="2474699" cy="995697"/>
          </a:xfrm>
          <a:prstGeom prst="rect">
            <a:avLst/>
          </a:prstGeom>
        </p:spPr>
        <p:txBody>
          <a:bodyPr wrap="square">
            <a:spAutoFit/>
          </a:bodyPr>
          <a:lstStyle/>
          <a:p>
            <a:pPr algn="r" defTabSz="913927" fontAlgn="base">
              <a:spcBef>
                <a:spcPct val="0"/>
              </a:spcBef>
              <a:spcAft>
                <a:spcPct val="0"/>
              </a:spcAft>
            </a:pPr>
            <a:r>
              <a:rPr lang="en-US" sz="1961" dirty="0">
                <a:gradFill>
                  <a:gsLst>
                    <a:gs pos="0">
                      <a:schemeClr val="tx2"/>
                    </a:gs>
                    <a:gs pos="100000">
                      <a:schemeClr val="tx2"/>
                    </a:gs>
                  </a:gsLst>
                  <a:lin ang="5400000" scaled="0"/>
                </a:gradFill>
                <a:latin typeface="+mj-lt"/>
                <a:ea typeface="Segoe UI" pitchFamily="34" charset="0"/>
                <a:cs typeface="Segoe UI" pitchFamily="34" charset="0"/>
              </a:rPr>
              <a:t>DevOps Practices </a:t>
            </a:r>
            <a:br>
              <a:rPr lang="en-US" sz="1961" dirty="0">
                <a:gradFill>
                  <a:gsLst>
                    <a:gs pos="0">
                      <a:schemeClr val="tx2"/>
                    </a:gs>
                    <a:gs pos="100000">
                      <a:schemeClr val="tx2"/>
                    </a:gs>
                  </a:gsLst>
                  <a:lin ang="5400000" scaled="0"/>
                </a:gradFill>
                <a:latin typeface="+mj-lt"/>
                <a:ea typeface="Segoe UI" pitchFamily="34" charset="0"/>
                <a:cs typeface="Segoe UI" pitchFamily="34" charset="0"/>
              </a:rPr>
            </a:br>
            <a:r>
              <a:rPr lang="en-US" sz="1961" dirty="0">
                <a:gradFill>
                  <a:gsLst>
                    <a:gs pos="0">
                      <a:schemeClr val="tx2"/>
                    </a:gs>
                    <a:gs pos="100000">
                      <a:schemeClr val="tx2"/>
                    </a:gs>
                  </a:gsLst>
                  <a:lin ang="5400000" scaled="0"/>
                </a:gradFill>
                <a:latin typeface="+mj-lt"/>
                <a:ea typeface="Segoe UI" pitchFamily="34" charset="0"/>
                <a:cs typeface="Segoe UI" pitchFamily="34" charset="0"/>
              </a:rPr>
              <a:t>improve IT </a:t>
            </a:r>
            <a:br>
              <a:rPr lang="en-US" sz="1961" dirty="0">
                <a:gradFill>
                  <a:gsLst>
                    <a:gs pos="0">
                      <a:schemeClr val="tx2"/>
                    </a:gs>
                    <a:gs pos="100000">
                      <a:schemeClr val="tx2"/>
                    </a:gs>
                  </a:gsLst>
                  <a:lin ang="5400000" scaled="0"/>
                </a:gradFill>
                <a:latin typeface="+mj-lt"/>
                <a:ea typeface="Segoe UI" pitchFamily="34" charset="0"/>
                <a:cs typeface="Segoe UI" pitchFamily="34" charset="0"/>
              </a:rPr>
            </a:br>
            <a:r>
              <a:rPr lang="en-US" sz="1961" dirty="0">
                <a:gradFill>
                  <a:gsLst>
                    <a:gs pos="0">
                      <a:schemeClr val="tx2"/>
                    </a:gs>
                    <a:gs pos="100000">
                      <a:schemeClr val="tx2"/>
                    </a:gs>
                  </a:gsLst>
                  <a:lin ang="5400000" scaled="0"/>
                </a:gradFill>
                <a:latin typeface="+mj-lt"/>
                <a:ea typeface="Segoe UI" pitchFamily="34" charset="0"/>
                <a:cs typeface="Segoe UI" pitchFamily="34" charset="0"/>
              </a:rPr>
              <a:t>performance</a:t>
            </a:r>
          </a:p>
        </p:txBody>
      </p:sp>
      <p:sp>
        <p:nvSpPr>
          <p:cNvPr id="35" name="Rectangle 34"/>
          <p:cNvSpPr/>
          <p:nvPr/>
        </p:nvSpPr>
        <p:spPr>
          <a:xfrm>
            <a:off x="1001690" y="1716813"/>
            <a:ext cx="2767110" cy="693970"/>
          </a:xfrm>
          <a:prstGeom prst="rect">
            <a:avLst/>
          </a:prstGeom>
        </p:spPr>
        <p:txBody>
          <a:bodyPr wrap="square">
            <a:spAutoFit/>
          </a:bodyPr>
          <a:lstStyle/>
          <a:p>
            <a:pPr algn="r" defTabSz="913927" fontAlgn="base">
              <a:spcBef>
                <a:spcPct val="0"/>
              </a:spcBef>
              <a:spcAft>
                <a:spcPct val="0"/>
              </a:spcAft>
            </a:pPr>
            <a: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t>Strong IT Performance is </a:t>
            </a:r>
            <a:b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1961" dirty="0">
                <a:gradFill>
                  <a:gsLst>
                    <a:gs pos="0">
                      <a:srgbClr val="008272"/>
                    </a:gs>
                    <a:gs pos="100000">
                      <a:srgbClr val="008272"/>
                    </a:gs>
                  </a:gsLst>
                  <a:lin ang="5400000" scaled="0"/>
                </a:gradFill>
                <a:latin typeface="Segoe UI Light"/>
                <a:ea typeface="Segoe UI" pitchFamily="34" charset="0"/>
                <a:cs typeface="Segoe UI" pitchFamily="34" charset="0"/>
              </a:rPr>
              <a:t>a competitive advantage</a:t>
            </a:r>
          </a:p>
        </p:txBody>
      </p:sp>
      <p:sp>
        <p:nvSpPr>
          <p:cNvPr id="36" name="Rectangle 35"/>
          <p:cNvSpPr/>
          <p:nvPr/>
        </p:nvSpPr>
        <p:spPr>
          <a:xfrm>
            <a:off x="1220120" y="2357325"/>
            <a:ext cx="2308121" cy="814661"/>
          </a:xfrm>
          <a:prstGeom prst="rect">
            <a:avLst/>
          </a:prstGeom>
        </p:spPr>
        <p:txBody>
          <a:bodyPr wrap="square">
            <a:spAutoFit/>
          </a:bodyPr>
          <a:lstStyle/>
          <a:p>
            <a:pPr algn="r" defTabSz="913927" fontAlgn="base">
              <a:spcBef>
                <a:spcPts val="588"/>
              </a:spcBef>
              <a:spcAft>
                <a:spcPct val="0"/>
              </a:spcAft>
            </a:pPr>
            <a:r>
              <a:rPr lang="en-US" sz="1176" spc="-49" dirty="0">
                <a:gradFill>
                  <a:gsLst>
                    <a:gs pos="0">
                      <a:srgbClr val="76736D"/>
                    </a:gs>
                    <a:gs pos="100000">
                      <a:srgbClr val="76736D"/>
                    </a:gs>
                  </a:gsLst>
                  <a:lin ang="5400000" scaled="0"/>
                </a:gradFill>
                <a:ea typeface="Segoe UI" pitchFamily="34" charset="0"/>
                <a:cs typeface="Segoe UI" pitchFamily="34" charset="0"/>
              </a:rPr>
              <a:t>Firms with high-performing </a:t>
            </a:r>
            <a:br>
              <a:rPr lang="en-US" sz="1176" spc="-49" dirty="0">
                <a:gradFill>
                  <a:gsLst>
                    <a:gs pos="0">
                      <a:srgbClr val="76736D"/>
                    </a:gs>
                    <a:gs pos="100000">
                      <a:srgbClr val="76736D"/>
                    </a:gs>
                  </a:gsLst>
                  <a:lin ang="5400000" scaled="0"/>
                </a:gradFill>
                <a:ea typeface="Segoe UI" pitchFamily="34" charset="0"/>
                <a:cs typeface="Segoe UI" pitchFamily="34" charset="0"/>
              </a:rPr>
            </a:br>
            <a:r>
              <a:rPr lang="en-US" sz="1176" spc="-49" dirty="0">
                <a:gradFill>
                  <a:gsLst>
                    <a:gs pos="0">
                      <a:srgbClr val="76736D"/>
                    </a:gs>
                    <a:gs pos="100000">
                      <a:srgbClr val="76736D"/>
                    </a:gs>
                  </a:gsLst>
                  <a:lin ang="5400000" scaled="0"/>
                </a:gradFill>
                <a:ea typeface="Segoe UI" pitchFamily="34" charset="0"/>
                <a:cs typeface="Segoe UI" pitchFamily="34" charset="0"/>
              </a:rPr>
              <a:t>IT organizations were 2x as likely </a:t>
            </a:r>
            <a:br>
              <a:rPr lang="en-US" sz="1176" spc="-49" dirty="0">
                <a:gradFill>
                  <a:gsLst>
                    <a:gs pos="0">
                      <a:srgbClr val="76736D"/>
                    </a:gs>
                    <a:gs pos="100000">
                      <a:srgbClr val="76736D"/>
                    </a:gs>
                  </a:gsLst>
                  <a:lin ang="5400000" scaled="0"/>
                </a:gradFill>
                <a:ea typeface="Segoe UI" pitchFamily="34" charset="0"/>
                <a:cs typeface="Segoe UI" pitchFamily="34" charset="0"/>
              </a:rPr>
            </a:br>
            <a:r>
              <a:rPr lang="en-US" sz="1176" spc="-49" dirty="0">
                <a:gradFill>
                  <a:gsLst>
                    <a:gs pos="0">
                      <a:srgbClr val="76736D"/>
                    </a:gs>
                    <a:gs pos="100000">
                      <a:srgbClr val="76736D"/>
                    </a:gs>
                  </a:gsLst>
                  <a:lin ang="5400000" scaled="0"/>
                </a:gradFill>
                <a:ea typeface="Segoe UI" pitchFamily="34" charset="0"/>
                <a:cs typeface="Segoe UI" pitchFamily="34" charset="0"/>
              </a:rPr>
              <a:t>to exceed their profitability, market share, and productivity goals</a:t>
            </a:r>
          </a:p>
        </p:txBody>
      </p:sp>
      <p:sp>
        <p:nvSpPr>
          <p:cNvPr id="37" name="Rectangle 36"/>
          <p:cNvSpPr/>
          <p:nvPr/>
        </p:nvSpPr>
        <p:spPr>
          <a:xfrm>
            <a:off x="8125920" y="4188808"/>
            <a:ext cx="1622997" cy="693970"/>
          </a:xfrm>
          <a:prstGeom prst="rect">
            <a:avLst/>
          </a:prstGeom>
        </p:spPr>
        <p:txBody>
          <a:bodyPr wrap="square">
            <a:spAutoFit/>
          </a:bodyPr>
          <a:lstStyle/>
          <a:p>
            <a:pPr defTabSz="913927" fontAlgn="base">
              <a:spcBef>
                <a:spcPct val="0"/>
              </a:spcBef>
              <a:spcAft>
                <a:spcPct val="0"/>
              </a:spcAft>
            </a:pPr>
            <a:r>
              <a:rPr lang="en-US" sz="1961" dirty="0">
                <a:gradFill>
                  <a:gsLst>
                    <a:gs pos="0">
                      <a:schemeClr val="tx2"/>
                    </a:gs>
                    <a:gs pos="100000">
                      <a:schemeClr val="tx2"/>
                    </a:gs>
                  </a:gsLst>
                  <a:lin ang="5400000" scaled="0"/>
                </a:gradFill>
                <a:latin typeface="+mj-lt"/>
                <a:ea typeface="Segoe UI" pitchFamily="34" charset="0"/>
                <a:cs typeface="Segoe UI" pitchFamily="34" charset="0"/>
              </a:rPr>
              <a:t>Have 60x </a:t>
            </a:r>
            <a:br>
              <a:rPr lang="en-US" sz="1961" dirty="0">
                <a:gradFill>
                  <a:gsLst>
                    <a:gs pos="0">
                      <a:schemeClr val="tx2"/>
                    </a:gs>
                    <a:gs pos="100000">
                      <a:schemeClr val="tx2"/>
                    </a:gs>
                  </a:gsLst>
                  <a:lin ang="5400000" scaled="0"/>
                </a:gradFill>
                <a:latin typeface="+mj-lt"/>
                <a:ea typeface="Segoe UI" pitchFamily="34" charset="0"/>
                <a:cs typeface="Segoe UI" pitchFamily="34" charset="0"/>
              </a:rPr>
            </a:br>
            <a:r>
              <a:rPr lang="en-US" sz="1961" dirty="0">
                <a:gradFill>
                  <a:gsLst>
                    <a:gs pos="0">
                      <a:schemeClr val="tx2"/>
                    </a:gs>
                    <a:gs pos="100000">
                      <a:schemeClr val="tx2"/>
                    </a:gs>
                  </a:gsLst>
                  <a:lin ang="5400000" scaled="0"/>
                </a:gradFill>
                <a:latin typeface="+mj-lt"/>
                <a:ea typeface="Segoe UI" pitchFamily="34" charset="0"/>
                <a:cs typeface="Segoe UI" pitchFamily="34" charset="0"/>
              </a:rPr>
              <a:t>fewer failures</a:t>
            </a:r>
          </a:p>
        </p:txBody>
      </p:sp>
      <p:sp>
        <p:nvSpPr>
          <p:cNvPr id="38" name="Rectangle 37"/>
          <p:cNvSpPr/>
          <p:nvPr/>
        </p:nvSpPr>
        <p:spPr>
          <a:xfrm>
            <a:off x="8125920" y="4882778"/>
            <a:ext cx="2029573" cy="633625"/>
          </a:xfrm>
          <a:prstGeom prst="rect">
            <a:avLst/>
          </a:prstGeom>
        </p:spPr>
        <p:txBody>
          <a:bodyPr wrap="square">
            <a:spAutoFit/>
          </a:bodyPr>
          <a:lstStyle/>
          <a:p>
            <a:pPr defTabSz="913927" fontAlgn="base">
              <a:spcBef>
                <a:spcPts val="588"/>
              </a:spcBef>
              <a:spcAft>
                <a:spcPct val="0"/>
              </a:spcAft>
            </a:pPr>
            <a:r>
              <a:rPr lang="en-US" sz="1176" spc="-49" dirty="0">
                <a:gradFill>
                  <a:gsLst>
                    <a:gs pos="0">
                      <a:srgbClr val="76736D"/>
                    </a:gs>
                    <a:gs pos="100000">
                      <a:srgbClr val="76736D"/>
                    </a:gs>
                  </a:gsLst>
                  <a:lin ang="5400000" scaled="0"/>
                </a:gradFill>
                <a:ea typeface="Segoe UI" pitchFamily="34" charset="0"/>
                <a:cs typeface="Segoe UI" pitchFamily="34" charset="0"/>
              </a:rPr>
              <a:t>and recover from failure </a:t>
            </a:r>
            <a:br>
              <a:rPr lang="en-US" sz="1176" spc="-49" dirty="0">
                <a:gradFill>
                  <a:gsLst>
                    <a:gs pos="0">
                      <a:srgbClr val="76736D"/>
                    </a:gs>
                    <a:gs pos="100000">
                      <a:srgbClr val="76736D"/>
                    </a:gs>
                  </a:gsLst>
                  <a:lin ang="5400000" scaled="0"/>
                </a:gradFill>
                <a:ea typeface="Segoe UI" pitchFamily="34" charset="0"/>
                <a:cs typeface="Segoe UI" pitchFamily="34" charset="0"/>
              </a:rPr>
            </a:br>
            <a:r>
              <a:rPr lang="en-US" sz="1176" spc="-49" dirty="0">
                <a:gradFill>
                  <a:gsLst>
                    <a:gs pos="0">
                      <a:srgbClr val="76736D"/>
                    </a:gs>
                    <a:gs pos="100000">
                      <a:srgbClr val="76736D"/>
                    </a:gs>
                  </a:gsLst>
                  <a:lin ang="5400000" scaled="0"/>
                </a:gradFill>
                <a:ea typeface="Segoe UI" pitchFamily="34" charset="0"/>
                <a:cs typeface="Segoe UI" pitchFamily="34" charset="0"/>
              </a:rPr>
              <a:t>168x faster as compared to their lower-performing peers</a:t>
            </a:r>
          </a:p>
        </p:txBody>
      </p:sp>
    </p:spTree>
    <p:extLst>
      <p:ext uri="{BB962C8B-B14F-4D97-AF65-F5344CB8AC3E}">
        <p14:creationId xmlns:p14="http://schemas.microsoft.com/office/powerpoint/2010/main" val="386857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189494"/>
            <a:ext cx="6528647" cy="4996588"/>
          </a:xfrm>
        </p:spPr>
        <p:txBody>
          <a:bodyPr/>
          <a:lstStyle/>
          <a:p>
            <a:pPr fontAlgn="ctr"/>
            <a:r>
              <a:rPr lang="en-US" dirty="0">
                <a:gradFill>
                  <a:gsLst>
                    <a:gs pos="0">
                      <a:schemeClr val="accent4"/>
                    </a:gs>
                    <a:gs pos="100000">
                      <a:schemeClr val="accent4"/>
                    </a:gs>
                  </a:gsLst>
                  <a:lin ang="5400000" scaled="0"/>
                </a:gradFill>
              </a:rPr>
              <a:t>Infrastructure as Code (</a:t>
            </a:r>
            <a:r>
              <a:rPr lang="en-US" dirty="0" err="1">
                <a:gradFill>
                  <a:gsLst>
                    <a:gs pos="0">
                      <a:schemeClr val="accent4"/>
                    </a:gs>
                    <a:gs pos="100000">
                      <a:schemeClr val="accent4"/>
                    </a:gs>
                  </a:gsLst>
                  <a:lin ang="5400000" scaled="0"/>
                </a:gradFill>
              </a:rPr>
              <a:t>IaC</a:t>
            </a:r>
            <a:r>
              <a:rPr lang="en-US" dirty="0">
                <a:gradFill>
                  <a:gsLst>
                    <a:gs pos="0">
                      <a:schemeClr val="accent4"/>
                    </a:gs>
                    <a:gs pos="100000">
                      <a:schemeClr val="accent4"/>
                    </a:gs>
                  </a:gsLst>
                  <a:lin ang="5400000" scaled="0"/>
                </a:gradFill>
              </a:rPr>
              <a:t>)</a:t>
            </a:r>
          </a:p>
          <a:p>
            <a:pPr fontAlgn="ctr"/>
            <a:r>
              <a:rPr lang="en-US" dirty="0">
                <a:gradFill>
                  <a:gsLst>
                    <a:gs pos="0">
                      <a:schemeClr val="accent4"/>
                    </a:gs>
                    <a:gs pos="100000">
                      <a:schemeClr val="accent4"/>
                    </a:gs>
                  </a:gsLst>
                  <a:lin ang="5400000" scaled="0"/>
                </a:gradFill>
              </a:rPr>
              <a:t>Continuous Integration</a:t>
            </a:r>
          </a:p>
          <a:p>
            <a:pPr fontAlgn="ctr"/>
            <a:r>
              <a:rPr lang="en-US" dirty="0">
                <a:gradFill>
                  <a:gsLst>
                    <a:gs pos="0">
                      <a:schemeClr val="accent4"/>
                    </a:gs>
                    <a:gs pos="100000">
                      <a:schemeClr val="accent4"/>
                    </a:gs>
                  </a:gsLst>
                  <a:lin ang="5400000" scaled="0"/>
                </a:gradFill>
              </a:rPr>
              <a:t>Automated Testing</a:t>
            </a:r>
          </a:p>
          <a:p>
            <a:pPr fontAlgn="ctr"/>
            <a:r>
              <a:rPr lang="en-US" dirty="0">
                <a:gradFill>
                  <a:gsLst>
                    <a:gs pos="0">
                      <a:schemeClr val="accent4"/>
                    </a:gs>
                    <a:gs pos="100000">
                      <a:schemeClr val="accent4"/>
                    </a:gs>
                  </a:gsLst>
                  <a:lin ang="5400000" scaled="0"/>
                </a:gradFill>
              </a:rPr>
              <a:t>Continuous Deployment</a:t>
            </a:r>
          </a:p>
          <a:p>
            <a:pPr fontAlgn="ctr"/>
            <a:r>
              <a:rPr lang="en-US" dirty="0">
                <a:gradFill>
                  <a:gsLst>
                    <a:gs pos="0">
                      <a:schemeClr val="accent4"/>
                    </a:gs>
                    <a:gs pos="100000">
                      <a:schemeClr val="accent4"/>
                    </a:gs>
                  </a:gsLst>
                  <a:lin ang="5400000" scaled="0"/>
                </a:gradFill>
              </a:rPr>
              <a:t>Release Management</a:t>
            </a:r>
          </a:p>
          <a:p>
            <a:pPr fontAlgn="ctr"/>
            <a:r>
              <a:rPr lang="en-US" dirty="0">
                <a:gradFill>
                  <a:gsLst>
                    <a:gs pos="0">
                      <a:schemeClr val="accent4"/>
                    </a:gs>
                    <a:gs pos="100000">
                      <a:schemeClr val="accent4"/>
                    </a:gs>
                  </a:gsLst>
                  <a:lin ang="5400000" scaled="0"/>
                </a:gradFill>
              </a:rPr>
              <a:t>App Performance Monitoring</a:t>
            </a:r>
          </a:p>
          <a:p>
            <a:pPr fontAlgn="ctr"/>
            <a:r>
              <a:rPr lang="en-US" dirty="0">
                <a:gradFill>
                  <a:gsLst>
                    <a:gs pos="0">
                      <a:schemeClr val="accent4"/>
                    </a:gs>
                    <a:gs pos="100000">
                      <a:schemeClr val="accent4"/>
                    </a:gs>
                  </a:gsLst>
                  <a:lin ang="5400000" scaled="0"/>
                </a:gradFill>
              </a:rPr>
              <a:t>Load Testing &amp; Auto-Scale</a:t>
            </a:r>
          </a:p>
        </p:txBody>
      </p:sp>
      <p:sp>
        <p:nvSpPr>
          <p:cNvPr id="4" name="Text Placeholder 3"/>
          <p:cNvSpPr>
            <a:spLocks noGrp="1"/>
          </p:cNvSpPr>
          <p:nvPr>
            <p:ph type="body" sz="quarter" idx="11"/>
          </p:nvPr>
        </p:nvSpPr>
        <p:spPr>
          <a:xfrm>
            <a:off x="6544216" y="1189494"/>
            <a:ext cx="5647785" cy="3783648"/>
          </a:xfrm>
          <a:ln>
            <a:noFill/>
          </a:ln>
        </p:spPr>
        <p:txBody>
          <a:bodyPr/>
          <a:lstStyle/>
          <a:p>
            <a:pPr fontAlgn="ctr"/>
            <a:r>
              <a:rPr lang="en-US" sz="1961" dirty="0">
                <a:gradFill>
                  <a:gsLst>
                    <a:gs pos="0">
                      <a:schemeClr val="accent4"/>
                    </a:gs>
                    <a:gs pos="100000">
                      <a:schemeClr val="accent4"/>
                    </a:gs>
                  </a:gsLst>
                </a:gradFill>
              </a:rPr>
              <a:t>Availability Monitoring</a:t>
            </a:r>
          </a:p>
          <a:p>
            <a:pPr fontAlgn="ctr"/>
            <a:r>
              <a:rPr lang="en-US" sz="1961" dirty="0">
                <a:gradFill>
                  <a:gsLst>
                    <a:gs pos="0">
                      <a:schemeClr val="accent4"/>
                    </a:gs>
                    <a:gs pos="100000">
                      <a:schemeClr val="accent4"/>
                    </a:gs>
                  </a:gsLst>
                </a:gradFill>
              </a:rPr>
              <a:t>Change/Configuration Management</a:t>
            </a:r>
          </a:p>
          <a:p>
            <a:pPr fontAlgn="ctr"/>
            <a:r>
              <a:rPr lang="en-US" sz="1961" dirty="0">
                <a:gradFill>
                  <a:gsLst>
                    <a:gs pos="0">
                      <a:schemeClr val="accent4"/>
                    </a:gs>
                    <a:gs pos="100000">
                      <a:schemeClr val="accent4"/>
                    </a:gs>
                  </a:gsLst>
                </a:gradFill>
              </a:rPr>
              <a:t>Feature Flags</a:t>
            </a:r>
          </a:p>
          <a:p>
            <a:pPr fontAlgn="ctr"/>
            <a:r>
              <a:rPr lang="en-US" sz="1961" dirty="0">
                <a:gradFill>
                  <a:gsLst>
                    <a:gs pos="0">
                      <a:schemeClr val="accent4"/>
                    </a:gs>
                    <a:gs pos="100000">
                      <a:schemeClr val="accent4"/>
                    </a:gs>
                  </a:gsLst>
                </a:gradFill>
              </a:rPr>
              <a:t>Automated Environment De-Provisioning</a:t>
            </a:r>
          </a:p>
          <a:p>
            <a:pPr fontAlgn="ctr"/>
            <a:r>
              <a:rPr lang="en-US" sz="1961" dirty="0">
                <a:gradFill>
                  <a:gsLst>
                    <a:gs pos="0">
                      <a:schemeClr val="accent4"/>
                    </a:gs>
                    <a:gs pos="100000">
                      <a:schemeClr val="accent4"/>
                    </a:gs>
                  </a:gsLst>
                </a:gradFill>
              </a:rPr>
              <a:t>Self Service Environments</a:t>
            </a:r>
          </a:p>
          <a:p>
            <a:pPr fontAlgn="ctr"/>
            <a:r>
              <a:rPr lang="en-US" sz="1961" dirty="0">
                <a:gradFill>
                  <a:gsLst>
                    <a:gs pos="0">
                      <a:schemeClr val="accent4"/>
                    </a:gs>
                    <a:gs pos="100000">
                      <a:schemeClr val="accent4"/>
                    </a:gs>
                  </a:gsLst>
                </a:gradFill>
              </a:rPr>
              <a:t>Automated Recovery (Rollback &amp; Roll-Forward)</a:t>
            </a:r>
          </a:p>
          <a:p>
            <a:pPr fontAlgn="ctr"/>
            <a:r>
              <a:rPr lang="en-US" sz="1961" dirty="0">
                <a:gradFill>
                  <a:gsLst>
                    <a:gs pos="0">
                      <a:schemeClr val="accent4"/>
                    </a:gs>
                    <a:gs pos="100000">
                      <a:schemeClr val="accent4"/>
                    </a:gs>
                  </a:gsLst>
                </a:gradFill>
              </a:rPr>
              <a:t>Hypothesis Driven Development </a:t>
            </a:r>
          </a:p>
          <a:p>
            <a:pPr lvl="1" fontAlgn="ctr"/>
            <a:r>
              <a:rPr lang="en-US" sz="1568" dirty="0"/>
              <a:t>Testing in Production</a:t>
            </a:r>
          </a:p>
          <a:p>
            <a:pPr lvl="1" fontAlgn="ctr"/>
            <a:r>
              <a:rPr lang="en-US" sz="1568" dirty="0"/>
              <a:t>Fault Injection</a:t>
            </a:r>
          </a:p>
          <a:p>
            <a:pPr lvl="1" fontAlgn="ctr"/>
            <a:r>
              <a:rPr lang="en-US" sz="1568" dirty="0"/>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Tree>
    <p:extLst>
      <p:ext uri="{BB962C8B-B14F-4D97-AF65-F5344CB8AC3E}">
        <p14:creationId xmlns:p14="http://schemas.microsoft.com/office/powerpoint/2010/main" val="16167233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F97B8E5-005C-4D5E-ADE5-4C0E5EECF7AA}"/>
              </a:ext>
            </a:extLst>
          </p:cNvPr>
          <p:cNvSpPr/>
          <p:nvPr/>
        </p:nvSpPr>
        <p:spPr>
          <a:xfrm>
            <a:off x="838200" y="5937935"/>
            <a:ext cx="10337800" cy="369332"/>
          </a:xfrm>
          <a:prstGeom prst="rect">
            <a:avLst/>
          </a:prstGeom>
        </p:spPr>
        <p:txBody>
          <a:bodyPr wrap="square">
            <a:spAutoFit/>
          </a:bodyPr>
          <a:lstStyle/>
          <a:p>
            <a:r>
              <a:rPr lang="es-ES" dirty="0">
                <a:hlinkClick r:id="rId2"/>
              </a:rPr>
              <a:t>https://play.kahoot.it/#/?quizId=b962acb2-7521-4c84-98de-d486d84911af</a:t>
            </a:r>
            <a:endParaRPr lang="es-ES" dirty="0"/>
          </a:p>
        </p:txBody>
      </p:sp>
      <p:sp>
        <p:nvSpPr>
          <p:cNvPr id="4" name="Rectangle 3">
            <a:extLst>
              <a:ext uri="{FF2B5EF4-FFF2-40B4-BE49-F238E27FC236}">
                <a16:creationId xmlns:a16="http://schemas.microsoft.com/office/drawing/2014/main" id="{06049611-A184-4283-BACA-56AA79BC41F4}"/>
              </a:ext>
            </a:extLst>
          </p:cNvPr>
          <p:cNvSpPr>
            <a:spLocks noChangeArrowheads="1"/>
          </p:cNvSpPr>
          <p:nvPr/>
        </p:nvSpPr>
        <p:spPr bwMode="auto">
          <a:xfrm>
            <a:off x="4118390" y="1466788"/>
            <a:ext cx="6027073" cy="3924424"/>
          </a:xfrm>
          <a:prstGeom prst="rect">
            <a:avLst/>
          </a:prstGeom>
          <a:solidFill>
            <a:schemeClr val="bg1">
              <a:lumMod val="95000"/>
            </a:schemeClr>
          </a:solidFill>
          <a:ln w="9525">
            <a:noFill/>
            <a:miter lim="800000"/>
            <a:headEnd/>
            <a:tailEnd/>
          </a:ln>
        </p:spPr>
        <p:txBody>
          <a:bodyPr wrap="square">
            <a:noAutofit/>
          </a:bodyPr>
          <a:lstStyle/>
          <a:p>
            <a:pPr marL="0" marR="0" lvl="0" indent="0" algn="ctr" defTabSz="914400" eaLnBrk="1" fontAlgn="auto" latinLnBrk="0" hangingPunct="1">
              <a:lnSpc>
                <a:spcPct val="100000"/>
              </a:lnSpc>
              <a:spcBef>
                <a:spcPts val="600"/>
              </a:spcBef>
              <a:spcAft>
                <a:spcPts val="300"/>
              </a:spcAft>
              <a:buClr>
                <a:srgbClr val="B9D405"/>
              </a:buClr>
              <a:buSzTx/>
              <a:buFontTx/>
              <a:buNone/>
              <a:tabLst>
                <a:tab pos="180975" algn="l"/>
              </a:tabLst>
              <a:defRPr/>
            </a:pPr>
            <a:endParaRPr kumimoji="0" lang="es-ES" sz="1600" b="1" i="0" u="none" strike="noStrike" kern="0" cap="none" spc="0" normalizeH="0" baseline="0" noProof="0" dirty="0">
              <a:ln>
                <a:noFill/>
              </a:ln>
              <a:solidFill>
                <a:prstClr val="black"/>
              </a:solidFill>
              <a:effectLst/>
              <a:uLnTx/>
              <a:uFillTx/>
              <a:latin typeface="Arial" pitchFamily="34" charset="0"/>
              <a:cs typeface="Arial" pitchFamily="34" charset="0"/>
            </a:endParaRPr>
          </a:p>
          <a:p>
            <a:pPr marR="0" lvl="0" indent="0" defTabSz="913927" fontAlgn="base">
              <a:lnSpc>
                <a:spcPct val="100000"/>
              </a:lnSpc>
              <a:spcBef>
                <a:spcPct val="0"/>
              </a:spcBef>
              <a:spcAft>
                <a:spcPct val="0"/>
              </a:spcAft>
              <a:buClr>
                <a:srgbClr val="B9D405"/>
              </a:buClr>
              <a:buSzTx/>
              <a:buFontTx/>
              <a:buNone/>
              <a:tabLst>
                <a:tab pos="180975" algn="l"/>
              </a:tabLst>
              <a:defRPr/>
            </a:pPr>
            <a:r>
              <a:rPr lang="es-ES" sz="1961" dirty="0">
                <a:gradFill>
                  <a:gsLst>
                    <a:gs pos="0">
                      <a:srgbClr val="008272"/>
                    </a:gs>
                    <a:gs pos="100000">
                      <a:srgbClr val="008272"/>
                    </a:gs>
                  </a:gsLst>
                  <a:lin ang="5400000" scaled="0"/>
                </a:gradFill>
                <a:latin typeface="Segoe UI Light"/>
                <a:cs typeface="Segoe UI" pitchFamily="34" charset="0"/>
              </a:rPr>
              <a:t>Habéis convencido al CIO, y os pide que implantéis DevOps en la empresa. Os confirma que será complicado puesto que hay gente reacia al cambio y acostumbrada a trabajar de la manera actual.</a:t>
            </a:r>
          </a:p>
          <a:p>
            <a:pPr marR="0" lvl="0" indent="0" defTabSz="913927" fontAlgn="base">
              <a:lnSpc>
                <a:spcPct val="100000"/>
              </a:lnSpc>
              <a:spcBef>
                <a:spcPct val="0"/>
              </a:spcBef>
              <a:spcAft>
                <a:spcPct val="0"/>
              </a:spcAft>
              <a:buClr>
                <a:srgbClr val="B9D405"/>
              </a:buClr>
              <a:buSzTx/>
              <a:buFontTx/>
              <a:buNone/>
              <a:tabLst>
                <a:tab pos="180975" algn="l"/>
              </a:tabLst>
              <a:defRPr/>
            </a:pPr>
            <a:endParaRPr lang="es-ES" sz="1961" dirty="0">
              <a:gradFill>
                <a:gsLst>
                  <a:gs pos="0">
                    <a:srgbClr val="008272"/>
                  </a:gs>
                  <a:gs pos="100000">
                    <a:srgbClr val="008272"/>
                  </a:gs>
                </a:gsLst>
                <a:lin ang="5400000" scaled="0"/>
              </a:gradFill>
              <a:latin typeface="Segoe UI Light"/>
              <a:cs typeface="Segoe UI" pitchFamily="34" charset="0"/>
            </a:endParaRPr>
          </a:p>
          <a:p>
            <a:pPr marR="0" lvl="0" indent="0" defTabSz="913927" fontAlgn="base">
              <a:lnSpc>
                <a:spcPct val="100000"/>
              </a:lnSpc>
              <a:spcBef>
                <a:spcPct val="0"/>
              </a:spcBef>
              <a:spcAft>
                <a:spcPct val="0"/>
              </a:spcAft>
              <a:buClr>
                <a:srgbClr val="B9D405"/>
              </a:buClr>
              <a:buSzTx/>
              <a:buFontTx/>
              <a:buNone/>
              <a:tabLst>
                <a:tab pos="180975" algn="l"/>
              </a:tabLst>
              <a:defRPr/>
            </a:pPr>
            <a:endParaRPr lang="es-ES_tradnl" sz="1961" dirty="0">
              <a:gradFill>
                <a:gsLst>
                  <a:gs pos="0">
                    <a:srgbClr val="008272"/>
                  </a:gs>
                  <a:gs pos="100000">
                    <a:srgbClr val="008272"/>
                  </a:gs>
                </a:gsLst>
                <a:lin ang="5400000" scaled="0"/>
              </a:gradFill>
              <a:latin typeface="Segoe UI Light"/>
              <a:cs typeface="Segoe UI" pitchFamily="34" charset="0"/>
            </a:endParaRPr>
          </a:p>
        </p:txBody>
      </p:sp>
      <p:sp>
        <p:nvSpPr>
          <p:cNvPr id="6" name="Title 6">
            <a:extLst>
              <a:ext uri="{FF2B5EF4-FFF2-40B4-BE49-F238E27FC236}">
                <a16:creationId xmlns:a16="http://schemas.microsoft.com/office/drawing/2014/main" id="{ECB7D140-E7C2-465F-B33A-0E5A3702E3A9}"/>
              </a:ext>
            </a:extLst>
          </p:cNvPr>
          <p:cNvSpPr>
            <a:spLocks noGrp="1"/>
          </p:cNvSpPr>
          <p:nvPr>
            <p:ph type="title"/>
          </p:nvPr>
        </p:nvSpPr>
        <p:spPr>
          <a:xfrm>
            <a:off x="838200" y="365125"/>
            <a:ext cx="10515600" cy="1325563"/>
          </a:xfrm>
        </p:spPr>
        <p:txBody>
          <a:bodyPr/>
          <a:lstStyle/>
          <a:p>
            <a:r>
              <a:rPr lang="en-US" dirty="0">
                <a:gradFill>
                  <a:gsLst>
                    <a:gs pos="1250">
                      <a:schemeClr val="tx2"/>
                    </a:gs>
                    <a:gs pos="100000">
                      <a:schemeClr val="tx2"/>
                    </a:gs>
                  </a:gsLst>
                  <a:lin ang="0" scaled="0"/>
                </a:gradFill>
              </a:rPr>
              <a:t>¿</a:t>
            </a:r>
            <a:r>
              <a:rPr lang="en-US" dirty="0" err="1">
                <a:gradFill>
                  <a:gsLst>
                    <a:gs pos="1250">
                      <a:schemeClr val="tx2"/>
                    </a:gs>
                    <a:gs pos="100000">
                      <a:schemeClr val="tx2"/>
                    </a:gs>
                  </a:gsLst>
                  <a:lin ang="0" scaled="0"/>
                </a:gradFill>
              </a:rPr>
              <a:t>Cómo</a:t>
            </a:r>
            <a:r>
              <a:rPr lang="en-US" dirty="0">
                <a:gradFill>
                  <a:gsLst>
                    <a:gs pos="1250">
                      <a:schemeClr val="tx2"/>
                    </a:gs>
                    <a:gs pos="100000">
                      <a:schemeClr val="tx2"/>
                    </a:gs>
                  </a:gsLst>
                  <a:lin ang="0" scaled="0"/>
                </a:gradFill>
              </a:rPr>
              <a:t> se </a:t>
            </a:r>
            <a:r>
              <a:rPr lang="en-US" dirty="0" err="1">
                <a:gradFill>
                  <a:gsLst>
                    <a:gs pos="1250">
                      <a:schemeClr val="tx2"/>
                    </a:gs>
                    <a:gs pos="100000">
                      <a:schemeClr val="tx2"/>
                    </a:gs>
                  </a:gsLst>
                  <a:lin ang="0" scaled="0"/>
                </a:gradFill>
              </a:rPr>
              <a:t>implementa</a:t>
            </a:r>
            <a:r>
              <a:rPr lang="en-US" dirty="0">
                <a:gradFill>
                  <a:gsLst>
                    <a:gs pos="1250">
                      <a:schemeClr val="tx2"/>
                    </a:gs>
                    <a:gs pos="100000">
                      <a:schemeClr val="tx2"/>
                    </a:gs>
                  </a:gsLst>
                  <a:lin ang="0" scaled="0"/>
                </a:gradFill>
              </a:rPr>
              <a:t> DevOps?</a:t>
            </a:r>
          </a:p>
        </p:txBody>
      </p:sp>
      <p:pic>
        <p:nvPicPr>
          <p:cNvPr id="10" name="Picture 2" descr="http://1.bp.blogspot.com/_zZGjddum5XM/TSUejFuN2rI/AAAAAAAAWGk/hWJw-xZrvSw/s1600/homero.png">
            <a:extLst>
              <a:ext uri="{FF2B5EF4-FFF2-40B4-BE49-F238E27FC236}">
                <a16:creationId xmlns:a16="http://schemas.microsoft.com/office/drawing/2014/main" id="{569F1D4F-FEEB-4BFD-9089-0E01E3EB17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1" t="-7933" r="2803" b="12"/>
          <a:stretch/>
        </p:blipFill>
        <p:spPr bwMode="auto">
          <a:xfrm>
            <a:off x="928812" y="1503000"/>
            <a:ext cx="2775857" cy="38520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34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1">
            <a:extLst>
              <a:ext uri="{FF2B5EF4-FFF2-40B4-BE49-F238E27FC236}">
                <a16:creationId xmlns:a16="http://schemas.microsoft.com/office/drawing/2014/main" id="{0C4A18D0-FDBC-4D48-BCA9-F156B29CD38B}"/>
              </a:ext>
            </a:extLst>
          </p:cNvPr>
          <p:cNvSpPr txBox="1">
            <a:spLocks/>
          </p:cNvSpPr>
          <p:nvPr/>
        </p:nvSpPr>
        <p:spPr>
          <a:xfrm>
            <a:off x="609600" y="1156437"/>
            <a:ext cx="10972800" cy="551292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Aunque existen diferentes definiciones de DevOps, todas ellas coinciden en que DevOps representa un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cambio cultural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cuyo objetivo final es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crear un entorno colaborativo entre las áreas de Desarrollo y Operaciones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e implementar las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herramientas y métodos adecuados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para conseguir que la </a:t>
            </a:r>
            <a:r>
              <a:rPr kumimoji="0" lang="es-ES" sz="1400" b="0" i="0" u="sng"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construcción, el </a:t>
            </a:r>
            <a:r>
              <a:rPr kumimoji="0" lang="es-ES" sz="1400" b="0" i="0" u="sng" strike="noStrike" kern="1200" cap="none" spc="0" normalizeH="0" baseline="0" noProof="0" dirty="0" err="1">
                <a:ln>
                  <a:noFill/>
                </a:ln>
                <a:solidFill>
                  <a:sysClr val="windowText" lastClr="000000"/>
                </a:solidFill>
                <a:effectLst/>
                <a:uLnTx/>
                <a:uFillTx/>
                <a:latin typeface="Century Gothic" panose="020B0502020202020204" pitchFamily="34" charset="0"/>
                <a:ea typeface="+mn-ea"/>
                <a:cs typeface="+mn-cs"/>
              </a:rPr>
              <a:t>testing</a:t>
            </a:r>
            <a:r>
              <a:rPr kumimoji="0" lang="es-ES" sz="1400" b="0" i="0" u="sng"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 y el despliegue de nuevo software se haga de forma rápida, fiable y frecuente</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 aportando mayor valor al negocio: </a:t>
            </a: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En este sentido, la visión DevOps se basa en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dos pilares</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a:t>
            </a:r>
          </a:p>
          <a:p>
            <a:pPr marL="0" marR="0" lvl="0" indent="0" algn="ctr"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ct val="20000"/>
              </a:spcBef>
              <a:spcAft>
                <a:spcPts val="1200"/>
              </a:spcAft>
              <a:buClrTx/>
              <a:buSzTx/>
              <a:buFont typeface="Arial" pitchFamily="34" charset="0"/>
              <a:buNone/>
              <a:tabLst/>
              <a:defRPr/>
            </a:pPr>
            <a:endPar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p:txBody>
      </p:sp>
      <p:sp>
        <p:nvSpPr>
          <p:cNvPr id="10" name="Marcador de texto 3">
            <a:extLst>
              <a:ext uri="{FF2B5EF4-FFF2-40B4-BE49-F238E27FC236}">
                <a16:creationId xmlns:a16="http://schemas.microsoft.com/office/drawing/2014/main" id="{6C4E4C29-396F-4B70-96BC-3EA6DA1FF357}"/>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¿NUESTRA VISION DE DEVOPS?</a:t>
            </a:r>
          </a:p>
        </p:txBody>
      </p:sp>
      <p:sp>
        <p:nvSpPr>
          <p:cNvPr id="11" name="Rectangle 150">
            <a:extLst>
              <a:ext uri="{FF2B5EF4-FFF2-40B4-BE49-F238E27FC236}">
                <a16:creationId xmlns:a16="http://schemas.microsoft.com/office/drawing/2014/main" id="{18C895FA-B59B-4F74-809D-A2331743DB10}"/>
              </a:ext>
            </a:extLst>
          </p:cNvPr>
          <p:cNvSpPr/>
          <p:nvPr/>
        </p:nvSpPr>
        <p:spPr>
          <a:xfrm>
            <a:off x="2288142" y="4448969"/>
            <a:ext cx="7615971" cy="1044000"/>
          </a:xfrm>
          <a:prstGeom prst="rect">
            <a:avLst/>
          </a:prstGeom>
          <a:solidFill>
            <a:srgbClr val="44546A"/>
          </a:solidFill>
          <a:ln w="38100" cap="flat" cmpd="sng" algn="ctr">
            <a:noFill/>
            <a:prstDash val="solid"/>
          </a:ln>
          <a:effectLst>
            <a:outerShdw blurRad="40000" dist="20000" dir="5400000" rotWithShape="0">
              <a:srgbClr val="000000">
                <a:alpha val="38000"/>
              </a:srgbClr>
            </a:outerShdw>
          </a:effectLst>
        </p:spPr>
        <p:txBody>
          <a:bodyPr wrap="square" lIns="182880" tIns="0" rIns="182880" bIns="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Automatización de Procesos</a:t>
            </a:r>
            <a:endParaRPr kumimoji="0" lang="es-ES" sz="1600" b="1" i="0"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white"/>
                </a:solidFill>
                <a:effectLst/>
                <a:uLnTx/>
                <a:uFillTx/>
                <a:latin typeface="Arial" panose="020B0604020202020204" pitchFamily="34" charset="0"/>
                <a:ea typeface="Open Sans" pitchFamily="34" charset="0"/>
                <a:cs typeface="Arial" panose="020B0604020202020204" pitchFamily="34" charset="0"/>
              </a:rPr>
              <a:t>Implementando la automatización de los procesos de todo el ciclo de vida del producto (desarrollo, </a:t>
            </a:r>
            <a:r>
              <a:rPr kumimoji="0" lang="es-ES" sz="1200" b="0" i="0" u="none" strike="noStrike" kern="0" cap="none" spc="0" normalizeH="0" baseline="0" noProof="0" dirty="0" err="1">
                <a:ln>
                  <a:noFill/>
                </a:ln>
                <a:solidFill>
                  <a:prstClr val="white"/>
                </a:solidFill>
                <a:effectLst/>
                <a:uLnTx/>
                <a:uFillTx/>
                <a:latin typeface="Arial" panose="020B0604020202020204" pitchFamily="34" charset="0"/>
                <a:ea typeface="Open Sans" pitchFamily="34" charset="0"/>
                <a:cs typeface="Arial" panose="020B0604020202020204" pitchFamily="34" charset="0"/>
              </a:rPr>
              <a:t>testing</a:t>
            </a:r>
            <a:r>
              <a:rPr kumimoji="0" lang="es-ES" sz="1200" b="0" i="0" u="none" strike="noStrike" kern="0" cap="none" spc="0" normalizeH="0" baseline="0" noProof="0" dirty="0">
                <a:ln>
                  <a:noFill/>
                </a:ln>
                <a:solidFill>
                  <a:prstClr val="white"/>
                </a:solidFill>
                <a:effectLst/>
                <a:uLnTx/>
                <a:uFillTx/>
                <a:latin typeface="Arial" panose="020B0604020202020204" pitchFamily="34" charset="0"/>
                <a:ea typeface="Open Sans" pitchFamily="34" charset="0"/>
                <a:cs typeface="Arial" panose="020B0604020202020204" pitchFamily="34" charset="0"/>
              </a:rPr>
              <a:t>, despliegue, monitorización y aprovisionamiento) y apoyándose en herramientas que maximicen los beneficios del cambio de modelo</a:t>
            </a:r>
          </a:p>
        </p:txBody>
      </p:sp>
      <p:sp>
        <p:nvSpPr>
          <p:cNvPr id="12" name="CuadroTexto 11">
            <a:extLst>
              <a:ext uri="{FF2B5EF4-FFF2-40B4-BE49-F238E27FC236}">
                <a16:creationId xmlns:a16="http://schemas.microsoft.com/office/drawing/2014/main" id="{21857065-10C6-40A9-A7F9-5128DBE6A19D}"/>
              </a:ext>
            </a:extLst>
          </p:cNvPr>
          <p:cNvSpPr txBox="1"/>
          <p:nvPr/>
        </p:nvSpPr>
        <p:spPr>
          <a:xfrm>
            <a:off x="5826566" y="3789040"/>
            <a:ext cx="486315" cy="646331"/>
          </a:xfrm>
          <a:prstGeom prst="rect">
            <a:avLst/>
          </a:prstGeom>
          <a:noFill/>
        </p:spPr>
        <p:txBody>
          <a:bodyPr wrap="square" rtlCol="0">
            <a:spAutoFit/>
          </a:bodyPr>
          <a:lstStyle/>
          <a:p>
            <a:pPr algn="ctr"/>
            <a:r>
              <a:rPr lang="es-ES" sz="3600" b="1" dirty="0">
                <a:solidFill>
                  <a:srgbClr val="44546A"/>
                </a:solidFill>
                <a:latin typeface="Arial" panose="020B0604020202020204" pitchFamily="34" charset="0"/>
                <a:cs typeface="Arial" panose="020B0604020202020204" pitchFamily="34" charset="0"/>
              </a:rPr>
              <a:t>+</a:t>
            </a:r>
          </a:p>
        </p:txBody>
      </p:sp>
      <p:sp>
        <p:nvSpPr>
          <p:cNvPr id="13" name="Rectangle 150">
            <a:extLst>
              <a:ext uri="{FF2B5EF4-FFF2-40B4-BE49-F238E27FC236}">
                <a16:creationId xmlns:a16="http://schemas.microsoft.com/office/drawing/2014/main" id="{CA3692CD-96BE-404A-996B-B57C40F20A9D}"/>
              </a:ext>
            </a:extLst>
          </p:cNvPr>
          <p:cNvSpPr/>
          <p:nvPr/>
        </p:nvSpPr>
        <p:spPr>
          <a:xfrm>
            <a:off x="2305596" y="2780928"/>
            <a:ext cx="7580807" cy="1044985"/>
          </a:xfrm>
          <a:prstGeom prst="rect">
            <a:avLst/>
          </a:prstGeom>
          <a:solidFill>
            <a:srgbClr val="44546A"/>
          </a:solidFill>
          <a:ln w="38100" cap="flat" cmpd="sng" algn="ctr">
            <a:noFill/>
            <a:prstDash val="solid"/>
          </a:ln>
          <a:effectLst>
            <a:outerShdw blurRad="40000" dist="20000" dir="5400000" rotWithShape="0">
              <a:srgbClr val="000000">
                <a:alpha val="38000"/>
              </a:srgbClr>
            </a:outerShdw>
          </a:effectLst>
        </p:spPr>
        <p:txBody>
          <a:bodyPr wrap="square" lIns="182880" tIns="0" rIns="182880" bIns="0">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Organización y Metodología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white"/>
                </a:solidFill>
                <a:effectLst/>
                <a:uLnTx/>
                <a:uFillTx/>
                <a:latin typeface="Arial" panose="020B0604020202020204" pitchFamily="34" charset="0"/>
                <a:ea typeface="Open Sans" pitchFamily="34" charset="0"/>
                <a:cs typeface="Arial" panose="020B0604020202020204" pitchFamily="34" charset="0"/>
              </a:rPr>
              <a:t>Definiendo los cambios en la organización y la forma de trabajar de las áreas de Desarrollo y Operaciones, posibilitando el trabajo colaborativo entre ambas a lo largo del ciclo de vida de producto para asegurar la entrega rápida y continua de funcionalidad</a:t>
            </a:r>
          </a:p>
        </p:txBody>
      </p:sp>
      <p:sp>
        <p:nvSpPr>
          <p:cNvPr id="14" name="Rectángulo 13">
            <a:extLst>
              <a:ext uri="{FF2B5EF4-FFF2-40B4-BE49-F238E27FC236}">
                <a16:creationId xmlns:a16="http://schemas.microsoft.com/office/drawing/2014/main" id="{997B39B5-C8FB-4E26-9B65-5494A91CEA2A}"/>
              </a:ext>
            </a:extLst>
          </p:cNvPr>
          <p:cNvSpPr/>
          <p:nvPr/>
        </p:nvSpPr>
        <p:spPr>
          <a:xfrm>
            <a:off x="1199456" y="5998159"/>
            <a:ext cx="9854512" cy="369332"/>
          </a:xfrm>
          <a:prstGeom prst="rect">
            <a:avLst/>
          </a:prstGeom>
        </p:spPr>
        <p:txBody>
          <a:bodyPr wrap="square">
            <a:sp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s-ES" sz="1800" b="1" i="0" u="none" strike="noStrike" kern="0" cap="none" spc="0" normalizeH="0" baseline="0" noProof="0" dirty="0">
                <a:ln>
                  <a:noFill/>
                </a:ln>
                <a:solidFill>
                  <a:srgbClr val="505050"/>
                </a:solidFill>
                <a:effectLst/>
                <a:uLnTx/>
                <a:uFillTx/>
              </a:rPr>
              <a:t>DevOps cubre todo el ciclo de vida del producto desde la incepción del mismo hasta su </a:t>
            </a:r>
            <a:r>
              <a:rPr kumimoji="0" lang="es-ES" sz="1800" b="1" i="0" u="none" strike="noStrike" kern="0" cap="none" spc="0" normalizeH="0" baseline="0" noProof="0" dirty="0" err="1">
                <a:ln>
                  <a:noFill/>
                </a:ln>
                <a:solidFill>
                  <a:srgbClr val="505050"/>
                </a:solidFill>
                <a:effectLst/>
                <a:uLnTx/>
                <a:uFillTx/>
              </a:rPr>
              <a:t>decomisionado</a:t>
            </a:r>
            <a:endParaRPr kumimoji="0" lang="es-ES" sz="1800" b="1"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58277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Marcador de texto 3">
            <a:extLst>
              <a:ext uri="{FF2B5EF4-FFF2-40B4-BE49-F238E27FC236}">
                <a16:creationId xmlns:a16="http://schemas.microsoft.com/office/drawing/2014/main" id="{01A4A9A8-3F81-460F-B6EF-6CA7B490B3CF}"/>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a:ln>
                  <a:noFill/>
                </a:ln>
                <a:solidFill>
                  <a:prstClr val="black">
                    <a:lumMod val="65000"/>
                    <a:lumOff val="35000"/>
                  </a:prstClr>
                </a:solidFill>
                <a:effectLst/>
                <a:uLnTx/>
                <a:uFillTx/>
                <a:latin typeface="Century Gothic" panose="020B0502020202020204" pitchFamily="34" charset="0"/>
                <a:ea typeface="+mn-ea"/>
                <a:cs typeface="+mn-cs"/>
              </a:rPr>
              <a:t>ENFOQUE</a:t>
            </a:r>
            <a:endPar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endParaRPr>
          </a:p>
        </p:txBody>
      </p:sp>
      <p:sp>
        <p:nvSpPr>
          <p:cNvPr id="63" name="Rectángulo 23">
            <a:extLst>
              <a:ext uri="{FF2B5EF4-FFF2-40B4-BE49-F238E27FC236}">
                <a16:creationId xmlns:a16="http://schemas.microsoft.com/office/drawing/2014/main" id="{061CCC02-5187-4741-9B75-54127C52E9EA}"/>
              </a:ext>
            </a:extLst>
          </p:cNvPr>
          <p:cNvSpPr/>
          <p:nvPr/>
        </p:nvSpPr>
        <p:spPr>
          <a:xfrm>
            <a:off x="1205243" y="908721"/>
            <a:ext cx="9854513" cy="307777"/>
          </a:xfrm>
          <a:prstGeom prst="rect">
            <a:avLst/>
          </a:prstGeom>
          <a:noFill/>
          <a:ln>
            <a:noFill/>
          </a:ln>
        </p:spPr>
        <p:txBody>
          <a:bodyPr wrap="square">
            <a:spAutoFit/>
          </a:bodyPr>
          <a:lstStyle/>
          <a:p>
            <a:r>
              <a:rPr lang="es-ES" sz="1400" dirty="0">
                <a:solidFill>
                  <a:prstClr val="black"/>
                </a:solidFill>
                <a:latin typeface="Century Gothic" panose="020B0502020202020204" pitchFamily="34" charset="0"/>
              </a:rPr>
              <a:t>ORGANIZACIÓN Y METODOLOGÍA</a:t>
            </a:r>
            <a:endParaRPr lang="es-ES" dirty="0">
              <a:solidFill>
                <a:prstClr val="black"/>
              </a:solidFill>
              <a:latin typeface="Century Gothic" panose="020B0502020202020204" pitchFamily="34" charset="0"/>
            </a:endParaRPr>
          </a:p>
        </p:txBody>
      </p:sp>
      <p:sp>
        <p:nvSpPr>
          <p:cNvPr id="64" name="Marcador de contenido 1">
            <a:extLst>
              <a:ext uri="{FF2B5EF4-FFF2-40B4-BE49-F238E27FC236}">
                <a16:creationId xmlns:a16="http://schemas.microsoft.com/office/drawing/2014/main" id="{5CCFCB75-F578-4EF7-A167-50870520117D}"/>
              </a:ext>
            </a:extLst>
          </p:cNvPr>
          <p:cNvSpPr txBox="1">
            <a:spLocks/>
          </p:cNvSpPr>
          <p:nvPr/>
        </p:nvSpPr>
        <p:spPr>
          <a:xfrm>
            <a:off x="1271464" y="1340768"/>
            <a:ext cx="9721080" cy="551723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DevOps implica un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cambio cultural,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con un fuerte impacto en organización y metodología. En cuanto a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organización</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 fomenta un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modelo colaborativo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entre desarrollo y operaciones, trabajando ambos con una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orientación clara  a producto</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 más que a procesos.</a:t>
            </a: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endPar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Esto modelo se implementa en la mayoría de los casos con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metodologías ágiles</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 El beneficio es la implementación de un modelo que permite entregas frecuentes o continuas de funcionalidad</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a:t>
            </a:r>
          </a:p>
          <a:p>
            <a:pPr marL="0" marR="0" lvl="0" indent="0" algn="just" defTabSz="914400" rtl="0" eaLnBrk="1" fontAlgn="auto" latinLnBrk="0" hangingPunct="1">
              <a:lnSpc>
                <a:spcPct val="100000"/>
              </a:lnSpc>
              <a:spcBef>
                <a:spcPct val="20000"/>
              </a:spcBef>
              <a:spcAft>
                <a:spcPts val="600"/>
              </a:spcAft>
              <a:buClrTx/>
              <a:buSzTx/>
              <a:buFont typeface="Arial" pitchFamily="34" charset="0"/>
              <a:buNone/>
              <a:tabLst/>
              <a:defRPr/>
            </a:pP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La adopción organizativa de Agile/DevOps debe ser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gradual, </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dando lugar a un </a:t>
            </a:r>
            <a:r>
              <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modelo TI multimodal</a:t>
            </a:r>
            <a:r>
              <a:rPr kumimoji="0" lang="es-ES" sz="14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Arial" panose="020B0604020202020204" pitchFamily="34" charset="0"/>
              </a:rPr>
              <a:t>.</a:t>
            </a:r>
            <a:endPar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p:txBody>
      </p:sp>
      <p:grpSp>
        <p:nvGrpSpPr>
          <p:cNvPr id="65" name="Group 1">
            <a:extLst>
              <a:ext uri="{FF2B5EF4-FFF2-40B4-BE49-F238E27FC236}">
                <a16:creationId xmlns:a16="http://schemas.microsoft.com/office/drawing/2014/main" id="{10FB3CA0-5F2B-4700-80EE-B5770D0F186B}"/>
              </a:ext>
            </a:extLst>
          </p:cNvPr>
          <p:cNvGrpSpPr/>
          <p:nvPr/>
        </p:nvGrpSpPr>
        <p:grpSpPr>
          <a:xfrm>
            <a:off x="3215680" y="2207332"/>
            <a:ext cx="5760640" cy="2949860"/>
            <a:chOff x="2378909" y="2067693"/>
            <a:chExt cx="4666034" cy="1883718"/>
          </a:xfrm>
        </p:grpSpPr>
        <p:sp>
          <p:nvSpPr>
            <p:cNvPr id="66" name="12 Rectángulo">
              <a:extLst>
                <a:ext uri="{FF2B5EF4-FFF2-40B4-BE49-F238E27FC236}">
                  <a16:creationId xmlns:a16="http://schemas.microsoft.com/office/drawing/2014/main" id="{A0FA1C6D-6461-42AB-B347-739EF9D03C27}"/>
                </a:ext>
              </a:extLst>
            </p:cNvPr>
            <p:cNvSpPr/>
            <p:nvPr/>
          </p:nvSpPr>
          <p:spPr bwMode="auto">
            <a:xfrm>
              <a:off x="2378909" y="2067693"/>
              <a:ext cx="4610291" cy="1883718"/>
            </a:xfrm>
            <a:prstGeom prst="rect">
              <a:avLst/>
            </a:prstGeom>
            <a:solidFill>
              <a:sysClr val="window" lastClr="FFFFFF">
                <a:lumMod val="95000"/>
              </a:sysClr>
            </a:solidFill>
            <a:ln>
              <a:solidFill>
                <a:sysClr val="windowText" lastClr="000000">
                  <a:lumMod val="75000"/>
                  <a:lumOff val="25000"/>
                </a:sysClr>
              </a:solidFill>
            </a:ln>
          </p:spPr>
          <p:txBody>
            <a:bodyPr wrap="square" lIns="36000" tIns="36000" rIns="36000" bIns="36000" anchor="t">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2000" b="1" i="0" u="none" strike="noStrike" kern="0" cap="none" spc="0" normalizeH="0" baseline="0" noProof="0" dirty="0">
                  <a:ln>
                    <a:noFill/>
                  </a:ln>
                  <a:solidFill>
                    <a:srgbClr val="EAB200"/>
                  </a:solidFill>
                  <a:effectLst>
                    <a:outerShdw blurRad="38100" dist="38100" dir="2700000" algn="tl">
                      <a:srgbClr val="000000">
                        <a:alpha val="43137"/>
                      </a:srgbClr>
                    </a:outerShdw>
                  </a:effectLst>
                  <a:uLnTx/>
                  <a:uFillTx/>
                  <a:latin typeface="Century Gothic" panose="020B0502020202020204" pitchFamily="34" charset="0"/>
                  <a:ea typeface="ＭＳ Ｐゴシック"/>
                  <a:cs typeface="Arial" panose="020B0604020202020204" pitchFamily="34" charset="0"/>
                </a:rPr>
                <a:t>Compañía</a:t>
              </a:r>
              <a:endParaRPr kumimoji="0" lang="es-ES" sz="1600" b="0" i="0" u="none" strike="noStrike" kern="0" cap="none" spc="0" normalizeH="0" baseline="0" noProof="0" dirty="0">
                <a:ln>
                  <a:noFill/>
                </a:ln>
                <a:solidFill>
                  <a:srgbClr val="EAB200"/>
                </a:solidFill>
                <a:effectLst>
                  <a:outerShdw blurRad="38100" dist="38100" dir="2700000" algn="tl">
                    <a:srgbClr val="000000">
                      <a:alpha val="43137"/>
                    </a:srgbClr>
                  </a:outerShdw>
                </a:effectLst>
                <a:uLnTx/>
                <a:uFillTx/>
                <a:latin typeface="Century Gothic" panose="020B0502020202020204" pitchFamily="34" charset="0"/>
                <a:ea typeface="ＭＳ Ｐゴシック"/>
                <a:cs typeface="Arial" panose="020B0604020202020204" pitchFamily="34" charset="0"/>
              </a:endParaRPr>
            </a:p>
          </p:txBody>
        </p:sp>
        <p:pic>
          <p:nvPicPr>
            <p:cNvPr id="67" name="Picture 2">
              <a:extLst>
                <a:ext uri="{FF2B5EF4-FFF2-40B4-BE49-F238E27FC236}">
                  <a16:creationId xmlns:a16="http://schemas.microsoft.com/office/drawing/2014/main" id="{336B35F7-494D-4CCA-BA5D-9B525F160437}"/>
                </a:ext>
              </a:extLst>
            </p:cNvPr>
            <p:cNvPicPr>
              <a:picLocks noChangeAspect="1" noChangeArrowheads="1"/>
            </p:cNvPicPr>
            <p:nvPr/>
          </p:nvPicPr>
          <p:blipFill rotWithShape="1">
            <a:blip r:embed="rId2" cstate="print">
              <a:clrChange>
                <a:clrFrom>
                  <a:srgbClr val="FFFFFF"/>
                </a:clrFrom>
                <a:clrTo>
                  <a:srgbClr val="FFFFFF">
                    <a:alpha val="0"/>
                  </a:srgbClr>
                </a:clrTo>
              </a:clrChange>
              <a:duotone>
                <a:srgbClr val="6D6F72">
                  <a:shade val="45000"/>
                  <a:satMod val="135000"/>
                </a:srgbClr>
                <a:prstClr val="white"/>
              </a:duotone>
              <a:extLst>
                <a:ext uri="{28A0092B-C50C-407E-A947-70E740481C1C}">
                  <a14:useLocalDpi xmlns:a14="http://schemas.microsoft.com/office/drawing/2010/main"/>
                </a:ext>
              </a:extLst>
            </a:blip>
            <a:srcRect t="1" b="15875"/>
            <a:stretch/>
          </p:blipFill>
          <p:spPr bwMode="auto">
            <a:xfrm>
              <a:off x="4970793" y="2853425"/>
              <a:ext cx="2074150" cy="109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15 Rectángulo">
              <a:extLst>
                <a:ext uri="{FF2B5EF4-FFF2-40B4-BE49-F238E27FC236}">
                  <a16:creationId xmlns:a16="http://schemas.microsoft.com/office/drawing/2014/main" id="{2FD3B237-D169-4058-AA63-C2D351EEDFEB}"/>
                </a:ext>
              </a:extLst>
            </p:cNvPr>
            <p:cNvSpPr/>
            <p:nvPr/>
          </p:nvSpPr>
          <p:spPr>
            <a:xfrm>
              <a:off x="2575289" y="2962682"/>
              <a:ext cx="430306" cy="907675"/>
            </a:xfrm>
            <a:prstGeom prst="rect">
              <a:avLst/>
            </a:prstGeom>
            <a:solidFill>
              <a:srgbClr val="44546A"/>
            </a:solidFill>
            <a:ln w="6350" cap="flat" cmpd="sng" algn="ctr">
              <a:solidFill>
                <a:srgbClr val="1BB3BC">
                  <a:lumMod val="75000"/>
                </a:srgbClr>
              </a:solidFill>
              <a:prstDash val="solid"/>
              <a:miter lim="800000"/>
            </a:ln>
            <a:effectLst/>
          </p:spPr>
          <p:txBody>
            <a:bodyPr lIns="36000" tIns="36000" rIns="36000" bIns="36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000" b="1" i="0" u="none" strike="noStrike" kern="0" cap="none" spc="0" normalizeH="0" baseline="0" noProof="0" dirty="0" err="1">
                  <a:ln>
                    <a:noFill/>
                  </a:ln>
                  <a:solidFill>
                    <a:prstClr val="white"/>
                  </a:solidFill>
                  <a:effectLst/>
                  <a:uLnTx/>
                  <a:uFillTx/>
                  <a:latin typeface="Century Gothic" panose="020B0502020202020204" pitchFamily="34" charset="0"/>
                  <a:cs typeface="Arial" panose="020B0604020202020204" pitchFamily="34" charset="0"/>
                </a:rPr>
                <a:t>Dept</a:t>
              </a:r>
              <a:r>
                <a:rPr kumimoji="0" lang="es-ES" sz="1000" b="1" i="0" u="none" strike="noStrike" kern="0" cap="none" spc="0" normalizeH="0" baseline="0" noProof="0" dirty="0">
                  <a:ln>
                    <a:noFill/>
                  </a:ln>
                  <a:solidFill>
                    <a:prstClr val="white"/>
                  </a:solidFill>
                  <a:effectLst/>
                  <a:uLnTx/>
                  <a:uFillTx/>
                  <a:latin typeface="Century Gothic" panose="020B0502020202020204" pitchFamily="34" charset="0"/>
                  <a:cs typeface="Arial" panose="020B0604020202020204" pitchFamily="34" charset="0"/>
                </a:rPr>
                <a:t> 1</a:t>
              </a:r>
            </a:p>
          </p:txBody>
        </p:sp>
        <p:sp>
          <p:nvSpPr>
            <p:cNvPr id="69" name="16 Rectángulo">
              <a:extLst>
                <a:ext uri="{FF2B5EF4-FFF2-40B4-BE49-F238E27FC236}">
                  <a16:creationId xmlns:a16="http://schemas.microsoft.com/office/drawing/2014/main" id="{879BDF8C-17A5-4C20-953B-2B361F35CAC4}"/>
                </a:ext>
              </a:extLst>
            </p:cNvPr>
            <p:cNvSpPr/>
            <p:nvPr/>
          </p:nvSpPr>
          <p:spPr>
            <a:xfrm>
              <a:off x="3113171" y="2962683"/>
              <a:ext cx="430306" cy="907675"/>
            </a:xfrm>
            <a:prstGeom prst="rect">
              <a:avLst/>
            </a:prstGeom>
            <a:solidFill>
              <a:srgbClr val="44546A"/>
            </a:solidFill>
            <a:ln w="6350" cap="flat" cmpd="sng" algn="ctr">
              <a:solidFill>
                <a:srgbClr val="1BB3BC">
                  <a:lumMod val="75000"/>
                </a:srgbClr>
              </a:solidFill>
              <a:prstDash val="solid"/>
              <a:miter lim="800000"/>
            </a:ln>
            <a:effectLst/>
          </p:spPr>
          <p:txBody>
            <a:bodyPr lIns="36000" tIns="36000" rIns="36000" bIns="36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000" b="1" i="0" u="none" strike="noStrike" kern="0" cap="none" spc="0" normalizeH="0" baseline="0" noProof="0" dirty="0" err="1">
                  <a:ln>
                    <a:noFill/>
                  </a:ln>
                  <a:solidFill>
                    <a:prstClr val="white"/>
                  </a:solidFill>
                  <a:effectLst/>
                  <a:uLnTx/>
                  <a:uFillTx/>
                  <a:latin typeface="Century Gothic" panose="020B0502020202020204" pitchFamily="34" charset="0"/>
                  <a:cs typeface="Arial" panose="020B0604020202020204" pitchFamily="34" charset="0"/>
                </a:rPr>
                <a:t>Dept</a:t>
              </a:r>
              <a:r>
                <a:rPr kumimoji="0" lang="es-ES" sz="1000" b="1" i="0" u="none" strike="noStrike" kern="0" cap="none" spc="0" normalizeH="0" baseline="0" noProof="0" dirty="0">
                  <a:ln>
                    <a:noFill/>
                  </a:ln>
                  <a:solidFill>
                    <a:prstClr val="white"/>
                  </a:solidFill>
                  <a:effectLst/>
                  <a:uLnTx/>
                  <a:uFillTx/>
                  <a:latin typeface="Century Gothic" panose="020B0502020202020204" pitchFamily="34" charset="0"/>
                  <a:cs typeface="Arial" panose="020B0604020202020204" pitchFamily="34" charset="0"/>
                </a:rPr>
                <a:t> 2</a:t>
              </a:r>
            </a:p>
          </p:txBody>
        </p:sp>
        <p:sp>
          <p:nvSpPr>
            <p:cNvPr id="70" name="17 Rectángulo">
              <a:extLst>
                <a:ext uri="{FF2B5EF4-FFF2-40B4-BE49-F238E27FC236}">
                  <a16:creationId xmlns:a16="http://schemas.microsoft.com/office/drawing/2014/main" id="{58C6F506-A99F-494C-825D-6940AF167686}"/>
                </a:ext>
              </a:extLst>
            </p:cNvPr>
            <p:cNvSpPr/>
            <p:nvPr/>
          </p:nvSpPr>
          <p:spPr>
            <a:xfrm>
              <a:off x="3664500" y="2962683"/>
              <a:ext cx="430306" cy="907675"/>
            </a:xfrm>
            <a:prstGeom prst="rect">
              <a:avLst/>
            </a:prstGeom>
            <a:solidFill>
              <a:srgbClr val="E7E6E6">
                <a:lumMod val="40000"/>
                <a:lumOff val="60000"/>
              </a:srgbClr>
            </a:solidFill>
            <a:ln w="6350" cap="flat" cmpd="sng" algn="ctr">
              <a:solidFill>
                <a:sysClr val="windowText" lastClr="000000">
                  <a:lumMod val="50000"/>
                  <a:lumOff val="50000"/>
                </a:sysClr>
              </a:solidFill>
              <a:prstDash val="solid"/>
              <a:miter lim="800000"/>
            </a:ln>
            <a:effectLst/>
          </p:spPr>
          <p:txBody>
            <a:bodyPr lIns="36000" tIns="36000" rIns="36000" bIns="36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050" b="1" i="0" u="none" strike="noStrike" kern="0" cap="none" spc="0" normalizeH="0" baseline="0" noProof="0" dirty="0" err="1">
                  <a:ln>
                    <a:noFill/>
                  </a:ln>
                  <a:solidFill>
                    <a:prstClr val="black"/>
                  </a:solidFill>
                  <a:effectLst/>
                  <a:uLnTx/>
                  <a:uFillTx/>
                  <a:latin typeface="Century Gothic" panose="020B0502020202020204" pitchFamily="34" charset="0"/>
                  <a:cs typeface="Arial" panose="020B0604020202020204" pitchFamily="34" charset="0"/>
                </a:rPr>
                <a:t>Dev</a:t>
              </a:r>
              <a:endParaRPr kumimoji="0" lang="es-ES" sz="1050" b="1" i="0" u="none" strike="noStrike" kern="0" cap="none" spc="0" normalizeH="0" baseline="0" noProof="0" dirty="0">
                <a:ln>
                  <a:noFill/>
                </a:ln>
                <a:solidFill>
                  <a:prstClr val="black"/>
                </a:solidFill>
                <a:effectLst/>
                <a:uLnTx/>
                <a:uFillTx/>
                <a:latin typeface="Century Gothic" panose="020B0502020202020204" pitchFamily="34" charset="0"/>
                <a:cs typeface="Arial" panose="020B0604020202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050" b="1" i="0" u="none" strike="noStrike" kern="0" cap="none" spc="0" normalizeH="0" baseline="0" noProof="0" dirty="0">
                <a:ln>
                  <a:noFill/>
                </a:ln>
                <a:solidFill>
                  <a:prstClr val="black"/>
                </a:solidFill>
                <a:effectLst/>
                <a:uLnTx/>
                <a:uFillTx/>
                <a:latin typeface="Century Gothic" panose="020B0502020202020204" pitchFamily="34" charset="0"/>
                <a:cs typeface="Arial" panose="020B0604020202020204" pitchFamily="34" charset="0"/>
              </a:endParaRPr>
            </a:p>
          </p:txBody>
        </p:sp>
        <p:sp>
          <p:nvSpPr>
            <p:cNvPr id="71" name="18 Rectángulo">
              <a:extLst>
                <a:ext uri="{FF2B5EF4-FFF2-40B4-BE49-F238E27FC236}">
                  <a16:creationId xmlns:a16="http://schemas.microsoft.com/office/drawing/2014/main" id="{73933C82-0D5B-46C6-9E93-C6EB69348C4A}"/>
                </a:ext>
              </a:extLst>
            </p:cNvPr>
            <p:cNvSpPr/>
            <p:nvPr/>
          </p:nvSpPr>
          <p:spPr>
            <a:xfrm>
              <a:off x="4215830" y="2962683"/>
              <a:ext cx="430306" cy="907675"/>
            </a:xfrm>
            <a:prstGeom prst="rect">
              <a:avLst/>
            </a:prstGeom>
            <a:solidFill>
              <a:srgbClr val="E7E6E6">
                <a:lumMod val="40000"/>
                <a:lumOff val="60000"/>
              </a:srgbClr>
            </a:solidFill>
            <a:ln w="6350" cap="flat" cmpd="sng" algn="ctr">
              <a:solidFill>
                <a:sysClr val="windowText" lastClr="000000">
                  <a:lumMod val="50000"/>
                  <a:lumOff val="50000"/>
                </a:sysClr>
              </a:solidFill>
              <a:prstDash val="solid"/>
              <a:miter lim="800000"/>
            </a:ln>
            <a:effectLst/>
          </p:spPr>
          <p:txBody>
            <a:bodyPr lIns="36000" tIns="36000" rIns="36000" bIns="36000"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050" b="1" i="0" u="none" strike="noStrike" kern="0" cap="none" spc="0" normalizeH="0" baseline="0" noProof="0" dirty="0" err="1">
                  <a:ln>
                    <a:noFill/>
                  </a:ln>
                  <a:solidFill>
                    <a:prstClr val="black"/>
                  </a:solidFill>
                  <a:effectLst/>
                  <a:uLnTx/>
                  <a:uFillTx/>
                  <a:latin typeface="Century Gothic" panose="020B0502020202020204" pitchFamily="34" charset="0"/>
                  <a:cs typeface="Arial" panose="020B0604020202020204" pitchFamily="34" charset="0"/>
                </a:rPr>
                <a:t>Ops</a:t>
              </a:r>
              <a:endParaRPr kumimoji="0" lang="es-ES" sz="1050" b="1" i="0" u="none" strike="noStrike" kern="0" cap="none" spc="0" normalizeH="0" baseline="0" noProof="0" dirty="0">
                <a:ln>
                  <a:noFill/>
                </a:ln>
                <a:solidFill>
                  <a:prstClr val="black"/>
                </a:solidFill>
                <a:effectLst/>
                <a:uLnTx/>
                <a:uFillTx/>
                <a:latin typeface="Century Gothic" panose="020B0502020202020204" pitchFamily="34" charset="0"/>
                <a:cs typeface="Arial" panose="020B0604020202020204" pitchFamily="34" charset="0"/>
              </a:endParaRPr>
            </a:p>
          </p:txBody>
        </p:sp>
        <p:sp>
          <p:nvSpPr>
            <p:cNvPr id="72" name="19 Elipse">
              <a:extLst>
                <a:ext uri="{FF2B5EF4-FFF2-40B4-BE49-F238E27FC236}">
                  <a16:creationId xmlns:a16="http://schemas.microsoft.com/office/drawing/2014/main" id="{4D404F55-BA39-4359-A804-D20190CFF4A7}"/>
                </a:ext>
              </a:extLst>
            </p:cNvPr>
            <p:cNvSpPr/>
            <p:nvPr/>
          </p:nvSpPr>
          <p:spPr>
            <a:xfrm>
              <a:off x="5291806" y="3152122"/>
              <a:ext cx="684000" cy="378000"/>
            </a:xfrm>
            <a:prstGeom prst="ellipse">
              <a:avLst/>
            </a:prstGeom>
            <a:gradFill flip="none" rotWithShape="1">
              <a:gsLst>
                <a:gs pos="100000">
                  <a:sysClr val="window" lastClr="FFFFFF">
                    <a:lumMod val="85000"/>
                  </a:sysClr>
                </a:gs>
                <a:gs pos="0">
                  <a:srgbClr val="4F81BD">
                    <a:lumMod val="75000"/>
                  </a:srgbClr>
                </a:gs>
                <a:gs pos="65000">
                  <a:srgbClr val="C0504D">
                    <a:lumMod val="60000"/>
                    <a:lumOff val="40000"/>
                  </a:srgbClr>
                </a:gs>
              </a:gsLst>
              <a:lin ang="0" scaled="1"/>
              <a:tileRect/>
            </a:gradFill>
            <a:ln w="6350"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cs typeface="Arial" panose="020B0604020202020204" pitchFamily="34" charset="0"/>
                </a:rPr>
                <a:t>Centro 3</a:t>
              </a:r>
            </a:p>
          </p:txBody>
        </p:sp>
        <p:sp>
          <p:nvSpPr>
            <p:cNvPr id="73" name="20 Elipse">
              <a:extLst>
                <a:ext uri="{FF2B5EF4-FFF2-40B4-BE49-F238E27FC236}">
                  <a16:creationId xmlns:a16="http://schemas.microsoft.com/office/drawing/2014/main" id="{BB2423BB-6648-4180-A678-620E63F44D97}"/>
                </a:ext>
              </a:extLst>
            </p:cNvPr>
            <p:cNvSpPr/>
            <p:nvPr/>
          </p:nvSpPr>
          <p:spPr>
            <a:xfrm>
              <a:off x="5957553" y="2944376"/>
              <a:ext cx="684000" cy="378000"/>
            </a:xfrm>
            <a:prstGeom prst="ellipse">
              <a:avLst/>
            </a:prstGeom>
            <a:gradFill flip="none" rotWithShape="1">
              <a:gsLst>
                <a:gs pos="100000">
                  <a:sysClr val="window" lastClr="FFFFFF">
                    <a:lumMod val="85000"/>
                  </a:sysClr>
                </a:gs>
                <a:gs pos="0">
                  <a:srgbClr val="4F81BD">
                    <a:lumMod val="75000"/>
                  </a:srgbClr>
                </a:gs>
                <a:gs pos="65000">
                  <a:srgbClr val="C0504D">
                    <a:lumMod val="60000"/>
                    <a:lumOff val="40000"/>
                  </a:srgbClr>
                </a:gs>
              </a:gsLst>
              <a:lin ang="0" scaled="1"/>
              <a:tileRect/>
            </a:gradFill>
            <a:ln w="6350"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cs typeface="Arial" panose="020B0604020202020204" pitchFamily="34" charset="0"/>
                </a:rPr>
                <a:t>Centro 1</a:t>
              </a:r>
            </a:p>
          </p:txBody>
        </p:sp>
        <p:sp>
          <p:nvSpPr>
            <p:cNvPr id="74" name="21 Elipse">
              <a:extLst>
                <a:ext uri="{FF2B5EF4-FFF2-40B4-BE49-F238E27FC236}">
                  <a16:creationId xmlns:a16="http://schemas.microsoft.com/office/drawing/2014/main" id="{000457C8-68D2-4EAC-A473-3E01CE992736}"/>
                </a:ext>
              </a:extLst>
            </p:cNvPr>
            <p:cNvSpPr/>
            <p:nvPr/>
          </p:nvSpPr>
          <p:spPr>
            <a:xfrm>
              <a:off x="5908679" y="3424545"/>
              <a:ext cx="684000" cy="378000"/>
            </a:xfrm>
            <a:prstGeom prst="ellipse">
              <a:avLst/>
            </a:prstGeom>
            <a:gradFill flip="none" rotWithShape="1">
              <a:gsLst>
                <a:gs pos="100000">
                  <a:sysClr val="window" lastClr="FFFFFF">
                    <a:lumMod val="85000"/>
                  </a:sysClr>
                </a:gs>
                <a:gs pos="0">
                  <a:srgbClr val="4F81BD">
                    <a:lumMod val="75000"/>
                  </a:srgbClr>
                </a:gs>
                <a:gs pos="65000">
                  <a:srgbClr val="C0504D">
                    <a:lumMod val="60000"/>
                    <a:lumOff val="40000"/>
                  </a:srgbClr>
                </a:gs>
              </a:gsLst>
              <a:lin ang="0" scaled="1"/>
              <a:tileRect/>
            </a:gradFill>
            <a:ln w="6350" cap="flat" cmpd="sng" algn="ctr">
              <a:solidFill>
                <a:sysClr val="windowText" lastClr="000000">
                  <a:lumMod val="75000"/>
                  <a:lumOff val="25000"/>
                </a:sysClr>
              </a:solidFill>
              <a:prstDash val="solid"/>
              <a:miter lim="800000"/>
            </a:ln>
            <a:effectLst/>
          </p:spPr>
          <p:txBody>
            <a:bodyPr lIns="36000" tIns="36000" rIns="36000" b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cs typeface="Arial" panose="020B0604020202020204" pitchFamily="34" charset="0"/>
                </a:rPr>
                <a:t>Centro 2</a:t>
              </a:r>
            </a:p>
          </p:txBody>
        </p:sp>
        <p:sp>
          <p:nvSpPr>
            <p:cNvPr id="75" name="22 Rectángulo">
              <a:extLst>
                <a:ext uri="{FF2B5EF4-FFF2-40B4-BE49-F238E27FC236}">
                  <a16:creationId xmlns:a16="http://schemas.microsoft.com/office/drawing/2014/main" id="{353DBAB7-D3E9-42B0-99C6-3D1C2BAE79C6}"/>
                </a:ext>
              </a:extLst>
            </p:cNvPr>
            <p:cNvSpPr/>
            <p:nvPr/>
          </p:nvSpPr>
          <p:spPr>
            <a:xfrm>
              <a:off x="5110068" y="2331546"/>
              <a:ext cx="1780379" cy="235848"/>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dirty="0">
                  <a:ln>
                    <a:noFill/>
                  </a:ln>
                  <a:solidFill>
                    <a:srgbClr val="15A185"/>
                  </a:solidFill>
                  <a:effectLst/>
                  <a:uLnTx/>
                  <a:uFillTx/>
                  <a:latin typeface="Century Gothic" panose="020B0502020202020204" pitchFamily="34" charset="0"/>
                  <a:ea typeface="ＭＳ Ｐゴシック"/>
                  <a:cs typeface="Arial" panose="020B0604020202020204" pitchFamily="34" charset="0"/>
                </a:rPr>
                <a:t>Organización Ágil</a:t>
              </a:r>
            </a:p>
          </p:txBody>
        </p:sp>
        <p:cxnSp>
          <p:nvCxnSpPr>
            <p:cNvPr id="76" name="23 Conector recto de flecha">
              <a:extLst>
                <a:ext uri="{FF2B5EF4-FFF2-40B4-BE49-F238E27FC236}">
                  <a16:creationId xmlns:a16="http://schemas.microsoft.com/office/drawing/2014/main" id="{C7176207-8D99-41B7-B307-AA119FFBE1D9}"/>
                </a:ext>
              </a:extLst>
            </p:cNvPr>
            <p:cNvCxnSpPr/>
            <p:nvPr/>
          </p:nvCxnSpPr>
          <p:spPr>
            <a:xfrm flipH="1" flipV="1">
              <a:off x="4970794" y="2992001"/>
              <a:ext cx="270213" cy="131547"/>
            </a:xfrm>
            <a:prstGeom prst="straightConnector1">
              <a:avLst/>
            </a:prstGeom>
            <a:noFill/>
            <a:ln w="12700" cap="flat" cmpd="sng" algn="ctr">
              <a:solidFill>
                <a:srgbClr val="ABC111"/>
              </a:solidFill>
              <a:prstDash val="solid"/>
              <a:miter lim="800000"/>
              <a:tailEnd type="arrow"/>
            </a:ln>
            <a:effectLst/>
          </p:spPr>
        </p:cxnSp>
        <p:cxnSp>
          <p:nvCxnSpPr>
            <p:cNvPr id="77" name="24 Conector recto de flecha">
              <a:extLst>
                <a:ext uri="{FF2B5EF4-FFF2-40B4-BE49-F238E27FC236}">
                  <a16:creationId xmlns:a16="http://schemas.microsoft.com/office/drawing/2014/main" id="{5B2DF287-7846-4D6F-A7A8-BA0AB26B35F5}"/>
                </a:ext>
              </a:extLst>
            </p:cNvPr>
            <p:cNvCxnSpPr/>
            <p:nvPr/>
          </p:nvCxnSpPr>
          <p:spPr>
            <a:xfrm flipH="1">
              <a:off x="5375477" y="3750627"/>
              <a:ext cx="257937" cy="97679"/>
            </a:xfrm>
            <a:prstGeom prst="straightConnector1">
              <a:avLst/>
            </a:prstGeom>
            <a:noFill/>
            <a:ln w="12700" cap="flat" cmpd="sng" algn="ctr">
              <a:solidFill>
                <a:srgbClr val="ABC111"/>
              </a:solidFill>
              <a:prstDash val="solid"/>
              <a:miter lim="800000"/>
              <a:tailEnd type="arrow"/>
            </a:ln>
            <a:effectLst/>
          </p:spPr>
        </p:cxnSp>
        <p:cxnSp>
          <p:nvCxnSpPr>
            <p:cNvPr id="78" name="25 Conector recto de flecha">
              <a:extLst>
                <a:ext uri="{FF2B5EF4-FFF2-40B4-BE49-F238E27FC236}">
                  <a16:creationId xmlns:a16="http://schemas.microsoft.com/office/drawing/2014/main" id="{544166DA-DB01-441D-B631-D8C552251B3A}"/>
                </a:ext>
              </a:extLst>
            </p:cNvPr>
            <p:cNvCxnSpPr/>
            <p:nvPr/>
          </p:nvCxnSpPr>
          <p:spPr>
            <a:xfrm flipH="1">
              <a:off x="4997687" y="3504273"/>
              <a:ext cx="279864" cy="0"/>
            </a:xfrm>
            <a:prstGeom prst="straightConnector1">
              <a:avLst/>
            </a:prstGeom>
            <a:noFill/>
            <a:ln w="12700" cap="flat" cmpd="sng" algn="ctr">
              <a:solidFill>
                <a:srgbClr val="ABC111"/>
              </a:solidFill>
              <a:prstDash val="solid"/>
              <a:miter lim="800000"/>
              <a:tailEnd type="arrow"/>
            </a:ln>
            <a:effectLst/>
          </p:spPr>
        </p:cxnSp>
        <p:sp>
          <p:nvSpPr>
            <p:cNvPr id="79" name="26 Rectángulo">
              <a:extLst>
                <a:ext uri="{FF2B5EF4-FFF2-40B4-BE49-F238E27FC236}">
                  <a16:creationId xmlns:a16="http://schemas.microsoft.com/office/drawing/2014/main" id="{2D890078-D2C5-4321-8568-150E47925137}"/>
                </a:ext>
              </a:extLst>
            </p:cNvPr>
            <p:cNvSpPr/>
            <p:nvPr/>
          </p:nvSpPr>
          <p:spPr>
            <a:xfrm>
              <a:off x="2723347" y="2557104"/>
              <a:ext cx="1697280" cy="167059"/>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10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a:cs typeface="Arial" panose="020B0604020202020204" pitchFamily="34" charset="0"/>
                </a:rPr>
                <a:t>Departamentos Funcionales</a:t>
              </a:r>
              <a:endParaRPr kumimoji="0" lang="es-ES" sz="160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a:cs typeface="Arial" panose="020B0604020202020204" pitchFamily="34" charset="0"/>
              </a:endParaRPr>
            </a:p>
          </p:txBody>
        </p:sp>
        <p:sp>
          <p:nvSpPr>
            <p:cNvPr id="80" name="27 Rectángulo">
              <a:extLst>
                <a:ext uri="{FF2B5EF4-FFF2-40B4-BE49-F238E27FC236}">
                  <a16:creationId xmlns:a16="http://schemas.microsoft.com/office/drawing/2014/main" id="{DF010E05-506C-4DA3-809C-7DFEE79AAE1D}"/>
                </a:ext>
              </a:extLst>
            </p:cNvPr>
            <p:cNvSpPr/>
            <p:nvPr/>
          </p:nvSpPr>
          <p:spPr>
            <a:xfrm>
              <a:off x="2511473" y="2331545"/>
              <a:ext cx="2421792" cy="235847"/>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a:cs typeface="Arial" panose="020B0604020202020204" pitchFamily="34" charset="0"/>
                </a:rPr>
                <a:t>Organización Tradicional</a:t>
              </a:r>
            </a:p>
          </p:txBody>
        </p:sp>
        <p:grpSp>
          <p:nvGrpSpPr>
            <p:cNvPr id="81" name="29 Grupo">
              <a:extLst>
                <a:ext uri="{FF2B5EF4-FFF2-40B4-BE49-F238E27FC236}">
                  <a16:creationId xmlns:a16="http://schemas.microsoft.com/office/drawing/2014/main" id="{497F2F2B-4452-49D0-B66E-335D38E04AEE}"/>
                </a:ext>
              </a:extLst>
            </p:cNvPr>
            <p:cNvGrpSpPr/>
            <p:nvPr/>
          </p:nvGrpSpPr>
          <p:grpSpPr>
            <a:xfrm>
              <a:off x="2803888" y="3446309"/>
              <a:ext cx="1620000" cy="209245"/>
              <a:chOff x="2682109" y="5364747"/>
              <a:chExt cx="1620000" cy="278993"/>
            </a:xfrm>
          </p:grpSpPr>
          <p:sp>
            <p:nvSpPr>
              <p:cNvPr id="85" name="30 Rectángulo">
                <a:extLst>
                  <a:ext uri="{FF2B5EF4-FFF2-40B4-BE49-F238E27FC236}">
                    <a16:creationId xmlns:a16="http://schemas.microsoft.com/office/drawing/2014/main" id="{8726DDE0-A073-463C-9C9C-29DCDFE4B8AF}"/>
                  </a:ext>
                </a:extLst>
              </p:cNvPr>
              <p:cNvSpPr/>
              <p:nvPr/>
            </p:nvSpPr>
            <p:spPr>
              <a:xfrm>
                <a:off x="3415380" y="5364747"/>
                <a:ext cx="149629" cy="222745"/>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dirty="0">
                  <a:ln>
                    <a:noFill/>
                  </a:ln>
                  <a:solidFill>
                    <a:srgbClr val="4977B6">
                      <a:lumMod val="75000"/>
                    </a:srgbClr>
                  </a:solidFill>
                  <a:effectLst/>
                  <a:uLnTx/>
                  <a:uFillTx/>
                  <a:latin typeface="Century Gothic" panose="020B0502020202020204" pitchFamily="34" charset="0"/>
                  <a:ea typeface="ＭＳ Ｐゴシック"/>
                  <a:cs typeface="Arial" panose="020B0604020202020204" pitchFamily="34" charset="0"/>
                </a:endParaRPr>
              </a:p>
            </p:txBody>
          </p:sp>
          <p:cxnSp>
            <p:nvCxnSpPr>
              <p:cNvPr id="86" name="31 Conector recto de flecha">
                <a:extLst>
                  <a:ext uri="{FF2B5EF4-FFF2-40B4-BE49-F238E27FC236}">
                    <a16:creationId xmlns:a16="http://schemas.microsoft.com/office/drawing/2014/main" id="{AFD64F65-4351-45CE-87FA-3B75161B4FF6}"/>
                  </a:ext>
                </a:extLst>
              </p:cNvPr>
              <p:cNvCxnSpPr/>
              <p:nvPr/>
            </p:nvCxnSpPr>
            <p:spPr>
              <a:xfrm flipH="1">
                <a:off x="2682109" y="5643740"/>
                <a:ext cx="1620000" cy="0"/>
              </a:xfrm>
              <a:prstGeom prst="straightConnector1">
                <a:avLst/>
              </a:prstGeom>
              <a:noFill/>
              <a:ln w="12700" cap="flat" cmpd="sng" algn="ctr">
                <a:solidFill>
                  <a:srgbClr val="FF0000"/>
                </a:solidFill>
                <a:prstDash val="dash"/>
                <a:miter lim="800000"/>
                <a:headEnd type="arrow"/>
                <a:tailEnd type="oval"/>
              </a:ln>
              <a:effectLst/>
            </p:spPr>
          </p:cxnSp>
        </p:grpSp>
        <p:sp>
          <p:nvSpPr>
            <p:cNvPr id="82" name="32 Rectángulo">
              <a:extLst>
                <a:ext uri="{FF2B5EF4-FFF2-40B4-BE49-F238E27FC236}">
                  <a16:creationId xmlns:a16="http://schemas.microsoft.com/office/drawing/2014/main" id="{6F4AB51F-A405-4B01-8324-E4EF04BFACC5}"/>
                </a:ext>
              </a:extLst>
            </p:cNvPr>
            <p:cNvSpPr/>
            <p:nvPr/>
          </p:nvSpPr>
          <p:spPr>
            <a:xfrm>
              <a:off x="2745691" y="2759710"/>
              <a:ext cx="627391" cy="167059"/>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100" b="1" i="0" u="none" strike="noStrike" kern="0" cap="none" spc="0" normalizeH="0" baseline="0" noProof="0" dirty="0">
                  <a:ln>
                    <a:noFill/>
                  </a:ln>
                  <a:solidFill>
                    <a:srgbClr val="FACE50">
                      <a:lumMod val="50000"/>
                    </a:srgbClr>
                  </a:solidFill>
                  <a:effectLst/>
                  <a:uLnTx/>
                  <a:uFillTx/>
                  <a:latin typeface="Century Gothic" panose="020B0502020202020204" pitchFamily="34" charset="0"/>
                  <a:ea typeface="ＭＳ Ｐゴシック"/>
                  <a:cs typeface="Arial" panose="020B0604020202020204" pitchFamily="34" charset="0"/>
                </a:rPr>
                <a:t>Negocio</a:t>
              </a:r>
              <a:endParaRPr kumimoji="0" lang="es-ES" sz="1600" b="1" i="0" u="none" strike="noStrike" kern="0" cap="none" spc="0" normalizeH="0" baseline="0" noProof="0" dirty="0">
                <a:ln>
                  <a:noFill/>
                </a:ln>
                <a:solidFill>
                  <a:srgbClr val="FACE50">
                    <a:lumMod val="50000"/>
                  </a:srgbClr>
                </a:solidFill>
                <a:effectLst/>
                <a:uLnTx/>
                <a:uFillTx/>
                <a:latin typeface="Century Gothic" panose="020B0502020202020204" pitchFamily="34" charset="0"/>
                <a:ea typeface="ＭＳ Ｐゴシック"/>
                <a:cs typeface="Arial" panose="020B0604020202020204" pitchFamily="34" charset="0"/>
              </a:endParaRPr>
            </a:p>
          </p:txBody>
        </p:sp>
        <p:sp>
          <p:nvSpPr>
            <p:cNvPr id="83" name="33 Rectángulo">
              <a:extLst>
                <a:ext uri="{FF2B5EF4-FFF2-40B4-BE49-F238E27FC236}">
                  <a16:creationId xmlns:a16="http://schemas.microsoft.com/office/drawing/2014/main" id="{EBCA2342-B714-4623-9762-E1EF00A1FC51}"/>
                </a:ext>
              </a:extLst>
            </p:cNvPr>
            <p:cNvSpPr/>
            <p:nvPr/>
          </p:nvSpPr>
          <p:spPr>
            <a:xfrm>
              <a:off x="4047003" y="2759711"/>
              <a:ext cx="230078" cy="167059"/>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a:cs typeface="Arial" panose="020B0604020202020204" pitchFamily="34" charset="0"/>
                </a:rPr>
                <a:t>IT</a:t>
              </a:r>
              <a:endParaRPr kumimoji="0" lang="es-ES" sz="1600" b="1"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ＭＳ Ｐゴシック"/>
                <a:cs typeface="Arial" panose="020B0604020202020204" pitchFamily="34" charset="0"/>
              </a:endParaRPr>
            </a:p>
          </p:txBody>
        </p:sp>
        <p:sp>
          <p:nvSpPr>
            <p:cNvPr id="84" name="34 Rectángulo">
              <a:extLst>
                <a:ext uri="{FF2B5EF4-FFF2-40B4-BE49-F238E27FC236}">
                  <a16:creationId xmlns:a16="http://schemas.microsoft.com/office/drawing/2014/main" id="{A02D4770-29B7-44B0-B08D-525EBB1931F5}"/>
                </a:ext>
              </a:extLst>
            </p:cNvPr>
            <p:cNvSpPr/>
            <p:nvPr/>
          </p:nvSpPr>
          <p:spPr>
            <a:xfrm>
              <a:off x="4967283" y="2572666"/>
              <a:ext cx="1961009" cy="27515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sz="1100" b="1" i="0" u="none" strike="noStrike" kern="0" cap="none" spc="0" normalizeH="0" baseline="0" noProof="0" dirty="0">
                  <a:ln>
                    <a:noFill/>
                  </a:ln>
                  <a:solidFill>
                    <a:srgbClr val="15A185"/>
                  </a:solidFill>
                  <a:effectLst/>
                  <a:uLnTx/>
                  <a:uFillTx/>
                  <a:latin typeface="Century Gothic" panose="020B0502020202020204" pitchFamily="34" charset="0"/>
                  <a:ea typeface="ＭＳ Ｐゴシック"/>
                  <a:cs typeface="Arial" panose="020B0604020202020204" pitchFamily="34" charset="0"/>
                </a:rPr>
                <a:t>Centros de Valor conjuntos Negocio e IT</a:t>
              </a:r>
            </a:p>
          </p:txBody>
        </p:sp>
      </p:grpSp>
      <p:sp>
        <p:nvSpPr>
          <p:cNvPr id="87" name="10 Llamada rectangular redondeada">
            <a:extLst>
              <a:ext uri="{FF2B5EF4-FFF2-40B4-BE49-F238E27FC236}">
                <a16:creationId xmlns:a16="http://schemas.microsoft.com/office/drawing/2014/main" id="{8AFB0A70-19FF-4B70-8E7E-A895258A182E}"/>
              </a:ext>
            </a:extLst>
          </p:cNvPr>
          <p:cNvSpPr/>
          <p:nvPr/>
        </p:nvSpPr>
        <p:spPr>
          <a:xfrm>
            <a:off x="9048328" y="2519016"/>
            <a:ext cx="1512168" cy="2246468"/>
          </a:xfrm>
          <a:prstGeom prst="wedgeRoundRectCallout">
            <a:avLst>
              <a:gd name="adj1" fmla="val -63742"/>
              <a:gd name="adj2" fmla="val -31831"/>
              <a:gd name="adj3" fmla="val 16667"/>
            </a:avLst>
          </a:prstGeom>
          <a:solidFill>
            <a:sysClr val="window" lastClr="FFFFFF"/>
          </a:solidFill>
          <a:ln>
            <a:solidFill>
              <a:sysClr val="window" lastClr="FFFFFF">
                <a:lumMod val="65000"/>
              </a:sysClr>
            </a:solidFill>
          </a:ln>
        </p:spPr>
        <p:txBody>
          <a:bodyPr wrap="square" lIns="36000" tIns="36000" rIns="36000" bIns="36000">
            <a:spAutoFit/>
          </a:bodyPr>
          <a:lstStyle/>
          <a:p>
            <a:pPr algn="ctr" fontAlgn="base">
              <a:spcBef>
                <a:spcPct val="0"/>
              </a:spcBef>
              <a:spcAft>
                <a:spcPct val="0"/>
              </a:spcAft>
              <a:defRPr/>
            </a:pPr>
            <a:r>
              <a:rPr lang="es-ES" sz="1200" b="1" kern="0" dirty="0">
                <a:solidFill>
                  <a:prstClr val="black">
                    <a:lumMod val="75000"/>
                    <a:lumOff val="25000"/>
                  </a:prstClr>
                </a:solidFill>
                <a:latin typeface="Century Gothic" panose="020B0502020202020204" pitchFamily="34" charset="0"/>
                <a:ea typeface="ＭＳ Ｐゴシック"/>
                <a:cs typeface="Arial" panose="020B0604020202020204" pitchFamily="34" charset="0"/>
              </a:rPr>
              <a:t>Orientación a producto</a:t>
            </a:r>
            <a:r>
              <a:rPr lang="es-ES" sz="1200" kern="0" dirty="0">
                <a:solidFill>
                  <a:prstClr val="black">
                    <a:lumMod val="75000"/>
                    <a:lumOff val="25000"/>
                  </a:prstClr>
                </a:solidFill>
                <a:latin typeface="Century Gothic" panose="020B0502020202020204" pitchFamily="34" charset="0"/>
                <a:ea typeface="ＭＳ Ｐゴシック"/>
                <a:cs typeface="Arial" panose="020B0604020202020204" pitchFamily="34" charset="0"/>
              </a:rPr>
              <a:t>, feedback rápido de mercado, entrega continua, integración de la cadena de valor e2e en equipos estables multidisciplinares</a:t>
            </a:r>
          </a:p>
        </p:txBody>
      </p:sp>
      <p:sp>
        <p:nvSpPr>
          <p:cNvPr id="88" name="9 Llamada rectangular redondeada">
            <a:extLst>
              <a:ext uri="{FF2B5EF4-FFF2-40B4-BE49-F238E27FC236}">
                <a16:creationId xmlns:a16="http://schemas.microsoft.com/office/drawing/2014/main" id="{C3204169-CFC2-46A5-81CA-F8B5FC7A35F8}"/>
              </a:ext>
            </a:extLst>
          </p:cNvPr>
          <p:cNvSpPr/>
          <p:nvPr/>
        </p:nvSpPr>
        <p:spPr>
          <a:xfrm>
            <a:off x="1777448" y="2495364"/>
            <a:ext cx="1366224" cy="489060"/>
          </a:xfrm>
          <a:prstGeom prst="wedgeRoundRectCallout">
            <a:avLst>
              <a:gd name="adj1" fmla="val 65190"/>
              <a:gd name="adj2" fmla="val 48139"/>
              <a:gd name="adj3" fmla="val 16667"/>
            </a:avLst>
          </a:prstGeom>
          <a:solidFill>
            <a:sysClr val="window" lastClr="FFFFFF"/>
          </a:solidFill>
          <a:ln>
            <a:solidFill>
              <a:sysClr val="window" lastClr="FFFFFF">
                <a:lumMod val="65000"/>
              </a:sysClr>
            </a:solidFill>
          </a:ln>
        </p:spPr>
        <p:txBody>
          <a:bodyPr wrap="square" lIns="36000" tIns="36000" rIns="36000" bIns="36000">
            <a:spAutoFit/>
          </a:bodyPr>
          <a:lstStyle/>
          <a:p>
            <a:pPr algn="ctr" fontAlgn="base">
              <a:spcBef>
                <a:spcPct val="0"/>
              </a:spcBef>
              <a:spcAft>
                <a:spcPct val="0"/>
              </a:spcAft>
              <a:defRPr/>
            </a:pPr>
            <a:r>
              <a:rPr lang="es-ES" sz="1200" b="1" kern="0" dirty="0">
                <a:solidFill>
                  <a:prstClr val="black">
                    <a:lumMod val="75000"/>
                    <a:lumOff val="25000"/>
                  </a:prstClr>
                </a:solidFill>
                <a:latin typeface="Century Gothic" panose="020B0502020202020204" pitchFamily="34" charset="0"/>
                <a:ea typeface="ＭＳ Ｐゴシック"/>
                <a:cs typeface="Arial" panose="020B0604020202020204" pitchFamily="34" charset="0"/>
              </a:rPr>
              <a:t>Orientación a procesos</a:t>
            </a:r>
          </a:p>
        </p:txBody>
      </p:sp>
      <p:sp>
        <p:nvSpPr>
          <p:cNvPr id="89" name="11 Llamada rectangular redondeada">
            <a:extLst>
              <a:ext uri="{FF2B5EF4-FFF2-40B4-BE49-F238E27FC236}">
                <a16:creationId xmlns:a16="http://schemas.microsoft.com/office/drawing/2014/main" id="{15E8BE22-6443-46D3-8DFA-C8F5F9C294B0}"/>
              </a:ext>
            </a:extLst>
          </p:cNvPr>
          <p:cNvSpPr/>
          <p:nvPr/>
        </p:nvSpPr>
        <p:spPr>
          <a:xfrm>
            <a:off x="1777448" y="3420348"/>
            <a:ext cx="1366224" cy="1551120"/>
          </a:xfrm>
          <a:prstGeom prst="wedgeRoundRectCallout">
            <a:avLst>
              <a:gd name="adj1" fmla="val 79664"/>
              <a:gd name="adj2" fmla="val 39730"/>
              <a:gd name="adj3" fmla="val 16667"/>
            </a:avLst>
          </a:prstGeom>
          <a:solidFill>
            <a:sysClr val="window" lastClr="FFFFFF"/>
          </a:solidFill>
          <a:ln>
            <a:solidFill>
              <a:sysClr val="window" lastClr="FFFFFF">
                <a:lumMod val="65000"/>
              </a:sysClr>
            </a:solidFill>
          </a:ln>
        </p:spPr>
        <p:txBody>
          <a:bodyPr wrap="square" lIns="36000" tIns="36000" rIns="36000" bIns="36000">
            <a:spAutoFit/>
          </a:bodyPr>
          <a:lstStyle/>
          <a:p>
            <a:pPr algn="ctr" fontAlgn="base">
              <a:spcBef>
                <a:spcPct val="0"/>
              </a:spcBef>
              <a:spcAft>
                <a:spcPct val="0"/>
              </a:spcAft>
              <a:defRPr/>
            </a:pPr>
            <a:r>
              <a:rPr lang="es-ES" sz="1100" kern="0" dirty="0">
                <a:solidFill>
                  <a:prstClr val="black">
                    <a:lumMod val="75000"/>
                    <a:lumOff val="25000"/>
                  </a:prstClr>
                </a:solidFill>
                <a:latin typeface="Century Gothic" panose="020B0502020202020204" pitchFamily="34" charset="0"/>
                <a:ea typeface="ＭＳ Ｐゴシック"/>
                <a:cs typeface="Arial" panose="020B0604020202020204" pitchFamily="34" charset="0"/>
              </a:rPr>
              <a:t>Cadena de valor departamental. Búsqueda de la eficiencia, predictibilidad, industrialización,…</a:t>
            </a:r>
          </a:p>
        </p:txBody>
      </p:sp>
      <p:sp>
        <p:nvSpPr>
          <p:cNvPr id="90" name="Rectángulo 89">
            <a:extLst>
              <a:ext uri="{FF2B5EF4-FFF2-40B4-BE49-F238E27FC236}">
                <a16:creationId xmlns:a16="http://schemas.microsoft.com/office/drawing/2014/main" id="{1895F4F4-2368-4E5B-8472-9E2EDD531856}"/>
              </a:ext>
            </a:extLst>
          </p:cNvPr>
          <p:cNvSpPr/>
          <p:nvPr/>
        </p:nvSpPr>
        <p:spPr>
          <a:xfrm>
            <a:off x="4076140" y="6562655"/>
            <a:ext cx="6375271"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dirty="0">
                <a:ln>
                  <a:noFill/>
                </a:ln>
                <a:solidFill>
                  <a:prstClr val="black">
                    <a:lumMod val="65000"/>
                    <a:lumOff val="35000"/>
                  </a:prstClr>
                </a:solidFill>
                <a:effectLst/>
                <a:uLnTx/>
                <a:uFillTx/>
              </a:rPr>
              <a:t>Referencia: https://proyectosagiles.org/2014/12/08/agile-management-es-diferente/</a:t>
            </a:r>
          </a:p>
        </p:txBody>
      </p:sp>
    </p:spTree>
    <p:extLst>
      <p:ext uri="{BB962C8B-B14F-4D97-AF65-F5344CB8AC3E}">
        <p14:creationId xmlns:p14="http://schemas.microsoft.com/office/powerpoint/2010/main" val="11617023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A1BC0DB-62D3-494A-B54A-9688F6959122}"/>
              </a:ext>
            </a:extLst>
          </p:cNvPr>
          <p:cNvSpPr/>
          <p:nvPr/>
        </p:nvSpPr>
        <p:spPr>
          <a:xfrm>
            <a:off x="1676400" y="4915892"/>
            <a:ext cx="9144000" cy="1320411"/>
          </a:xfrm>
          <a:prstGeom prst="rect">
            <a:avLst/>
          </a:prstGeom>
          <a:solidFill>
            <a:srgbClr val="F0F0F0"/>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s-ES" sz="2400" b="0" i="0" u="none" strike="noStrike" kern="0" cap="none" spc="0" normalizeH="0" baseline="0" noProof="0">
              <a:ln>
                <a:noFill/>
              </a:ln>
              <a:solidFill>
                <a:srgbClr val="FFFFFF"/>
              </a:solidFill>
              <a:effectLst/>
              <a:uLnTx/>
              <a:uFillTx/>
              <a:latin typeface="Calibri"/>
              <a:ea typeface="+mn-ea"/>
              <a:cs typeface="+mn-cs"/>
            </a:endParaRPr>
          </a:p>
        </p:txBody>
      </p:sp>
      <p:sp>
        <p:nvSpPr>
          <p:cNvPr id="10" name="Marcador de texto 1">
            <a:extLst>
              <a:ext uri="{FF2B5EF4-FFF2-40B4-BE49-F238E27FC236}">
                <a16:creationId xmlns:a16="http://schemas.microsoft.com/office/drawing/2014/main" id="{D3CBA823-49C4-42DB-861D-223DBA7293B7}"/>
              </a:ext>
            </a:extLst>
          </p:cNvPr>
          <p:cNvSpPr txBox="1">
            <a:spLocks/>
          </p:cNvSpPr>
          <p:nvPr/>
        </p:nvSpPr>
        <p:spPr>
          <a:xfrm>
            <a:off x="1783904" y="473485"/>
            <a:ext cx="8280000" cy="432048"/>
          </a:xfrm>
          <a:prstGeom prst="rect">
            <a:avLst/>
          </a:prstGeom>
        </p:spPr>
        <p:txBody>
          <a:bodyPr vert="horz" lIns="91440" tIns="45720" rIns="91440" bIns="45720" rtlCol="0" anchor="t">
            <a:normAutofit/>
          </a:bodyPr>
          <a:lstStyle>
            <a:lvl1pPr marL="0" indent="0" algn="l" defTabSz="914377" rtl="0" eaLnBrk="1" latinLnBrk="0" hangingPunct="1">
              <a:spcBef>
                <a:spcPct val="20000"/>
              </a:spcBef>
              <a:buFont typeface="Arial" pitchFamily="34" charset="0"/>
              <a:buNone/>
              <a:defRPr sz="1600" kern="1200" baseline="0">
                <a:solidFill>
                  <a:srgbClr val="9AAE04"/>
                </a:solidFill>
                <a:latin typeface="Arial" pitchFamily="34" charset="0"/>
                <a:ea typeface="+mn-ea"/>
                <a:cs typeface="Arial" pitchFamily="34" charset="0"/>
              </a:defRPr>
            </a:lvl1pPr>
            <a:lvl2pPr marL="457189" indent="0" algn="l" defTabSz="914377"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377" indent="0" algn="l" defTabSz="914377"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566"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754"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5943"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131"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320"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509" indent="0" algn="l" defTabSz="914377"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lvl="0" algn="ctr" defTabSz="914400">
              <a:defRPr/>
            </a:pPr>
            <a:r>
              <a:rPr lang="en-GB" dirty="0">
                <a:solidFill>
                  <a:prstClr val="black">
                    <a:lumMod val="65000"/>
                    <a:lumOff val="35000"/>
                  </a:prstClr>
                </a:solidFill>
                <a:latin typeface="Century Gothic" panose="020B0502020202020204" pitchFamily="34" charset="0"/>
              </a:rPr>
              <a:t>GESTIÓN DEL CAMBIO</a:t>
            </a:r>
          </a:p>
        </p:txBody>
      </p:sp>
      <p:pic>
        <p:nvPicPr>
          <p:cNvPr id="11" name="Imagen 10">
            <a:extLst>
              <a:ext uri="{FF2B5EF4-FFF2-40B4-BE49-F238E27FC236}">
                <a16:creationId xmlns:a16="http://schemas.microsoft.com/office/drawing/2014/main" id="{E5132D11-B4AC-4A35-BDD6-6B92ED7C6948}"/>
              </a:ext>
            </a:extLst>
          </p:cNvPr>
          <p:cNvPicPr>
            <a:picLocks noChangeAspect="1"/>
          </p:cNvPicPr>
          <p:nvPr/>
        </p:nvPicPr>
        <p:blipFill rotWithShape="1">
          <a:blip r:embed="rId2"/>
          <a:srcRect l="22175" t="14182" r="21377" b="6478"/>
          <a:stretch/>
        </p:blipFill>
        <p:spPr>
          <a:xfrm>
            <a:off x="2720008" y="999630"/>
            <a:ext cx="4125329" cy="3625913"/>
          </a:xfrm>
          <a:prstGeom prst="rect">
            <a:avLst/>
          </a:prstGeom>
        </p:spPr>
      </p:pic>
      <p:pic>
        <p:nvPicPr>
          <p:cNvPr id="12" name="Imagen 11">
            <a:extLst>
              <a:ext uri="{FF2B5EF4-FFF2-40B4-BE49-F238E27FC236}">
                <a16:creationId xmlns:a16="http://schemas.microsoft.com/office/drawing/2014/main" id="{610B90A2-510A-4BB1-980B-7E19E09B63A2}"/>
              </a:ext>
            </a:extLst>
          </p:cNvPr>
          <p:cNvPicPr>
            <a:picLocks noChangeAspect="1"/>
          </p:cNvPicPr>
          <p:nvPr/>
        </p:nvPicPr>
        <p:blipFill>
          <a:blip r:embed="rId3"/>
          <a:stretch>
            <a:fillRect/>
          </a:stretch>
        </p:blipFill>
        <p:spPr>
          <a:xfrm>
            <a:off x="7773315" y="1201318"/>
            <a:ext cx="2290589" cy="3418789"/>
          </a:xfrm>
          <a:prstGeom prst="rect">
            <a:avLst/>
          </a:prstGeom>
        </p:spPr>
      </p:pic>
      <p:sp>
        <p:nvSpPr>
          <p:cNvPr id="13" name="CuadroTexto 12">
            <a:extLst>
              <a:ext uri="{FF2B5EF4-FFF2-40B4-BE49-F238E27FC236}">
                <a16:creationId xmlns:a16="http://schemas.microsoft.com/office/drawing/2014/main" id="{CE9A8766-1C55-46F0-8C98-9ED3CD35C8EC}"/>
              </a:ext>
            </a:extLst>
          </p:cNvPr>
          <p:cNvSpPr txBox="1"/>
          <p:nvPr/>
        </p:nvSpPr>
        <p:spPr>
          <a:xfrm>
            <a:off x="3868525" y="4915892"/>
            <a:ext cx="6556339" cy="132343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ES" sz="2000" b="0" i="1" u="sng" strike="noStrike" kern="0" cap="none" spc="0" normalizeH="0" baseline="0" noProof="0" dirty="0">
                <a:ln>
                  <a:noFill/>
                </a:ln>
                <a:solidFill>
                  <a:srgbClr val="000000"/>
                </a:solidFill>
                <a:effectLst/>
                <a:uLnTx/>
                <a:uFillTx/>
              </a:rPr>
              <a:t>Cambios en la organización</a:t>
            </a:r>
          </a:p>
          <a:p>
            <a:pPr marL="0" marR="0" lvl="0" indent="0" defTabSz="1219170" eaLnBrk="1" fontAlgn="auto" latinLnBrk="0" hangingPunct="1">
              <a:lnSpc>
                <a:spcPct val="100000"/>
              </a:lnSpc>
              <a:spcBef>
                <a:spcPts val="0"/>
              </a:spcBef>
              <a:spcAft>
                <a:spcPts val="0"/>
              </a:spcAft>
              <a:buClrTx/>
              <a:buSzTx/>
              <a:buFontTx/>
              <a:buNone/>
              <a:tabLst/>
              <a:defRPr/>
            </a:pPr>
            <a:r>
              <a:rPr kumimoji="0" lang="es-ES" sz="2000" b="0" i="1" u="none" strike="noStrike" kern="0" cap="none" spc="0" normalizeH="0" baseline="0" noProof="0" dirty="0">
                <a:ln>
                  <a:noFill/>
                </a:ln>
                <a:solidFill>
                  <a:srgbClr val="000000"/>
                </a:solidFill>
                <a:effectLst/>
                <a:uLnTx/>
                <a:uFillTx/>
              </a:rPr>
              <a:t>Necesitamos el apoyo de al menos el 75% sponsors de la organización para tener esperanzas de éxito.</a:t>
            </a:r>
          </a:p>
          <a:p>
            <a:pPr marL="0" marR="0" lvl="0" indent="0" defTabSz="1219170" eaLnBrk="1" fontAlgn="auto" latinLnBrk="0" hangingPunct="1">
              <a:lnSpc>
                <a:spcPct val="100000"/>
              </a:lnSpc>
              <a:spcBef>
                <a:spcPts val="0"/>
              </a:spcBef>
              <a:spcAft>
                <a:spcPts val="0"/>
              </a:spcAft>
              <a:buClrTx/>
              <a:buSzTx/>
              <a:buFontTx/>
              <a:buNone/>
              <a:tabLst/>
              <a:defRPr/>
            </a:pPr>
            <a:r>
              <a:rPr kumimoji="0" lang="es-ES" sz="2000" b="1" i="0" u="none" strike="noStrike" kern="0" cap="none" spc="0" normalizeH="0" baseline="0" noProof="0" dirty="0">
                <a:ln>
                  <a:noFill/>
                </a:ln>
                <a:solidFill>
                  <a:srgbClr val="000000"/>
                </a:solidFill>
                <a:effectLst/>
                <a:uLnTx/>
                <a:uFillTx/>
              </a:rPr>
              <a:t>-- </a:t>
            </a:r>
            <a:r>
              <a:rPr kumimoji="0" lang="es-ES" sz="2000" b="1" i="0" u="none" strike="noStrike" kern="0" cap="none" spc="0" normalizeH="0" baseline="0" noProof="0" dirty="0" err="1">
                <a:ln>
                  <a:noFill/>
                </a:ln>
                <a:solidFill>
                  <a:srgbClr val="000000"/>
                </a:solidFill>
                <a:effectLst/>
                <a:uLnTx/>
                <a:uFillTx/>
              </a:rPr>
              <a:t>Kotter</a:t>
            </a:r>
            <a:endParaRPr kumimoji="0" lang="es-ES" sz="2000" b="1" i="0" u="none" strike="noStrike" kern="0" cap="none" spc="0" normalizeH="0" baseline="0" noProof="0" dirty="0">
              <a:ln>
                <a:noFill/>
              </a:ln>
              <a:solidFill>
                <a:srgbClr val="000000"/>
              </a:solidFill>
              <a:effectLst/>
              <a:uLnTx/>
              <a:uFillTx/>
            </a:endParaRPr>
          </a:p>
        </p:txBody>
      </p:sp>
      <p:pic>
        <p:nvPicPr>
          <p:cNvPr id="14" name="Picture 4" descr="http://ludoconsult.com/portal/wp-content/uploads/2015/03/John-Kotter.jpg">
            <a:extLst>
              <a:ext uri="{FF2B5EF4-FFF2-40B4-BE49-F238E27FC236}">
                <a16:creationId xmlns:a16="http://schemas.microsoft.com/office/drawing/2014/main" id="{C8E75AD4-5A71-474D-9CA8-B8E28D37E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834" y="4915892"/>
            <a:ext cx="1320411" cy="132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1611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texto 3">
            <a:extLst>
              <a:ext uri="{FF2B5EF4-FFF2-40B4-BE49-F238E27FC236}">
                <a16:creationId xmlns:a16="http://schemas.microsoft.com/office/drawing/2014/main" id="{CBD99ABB-7B69-46DD-820D-B9C3013E3204}"/>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PRACTICAS DEVOPS</a:t>
            </a:r>
          </a:p>
        </p:txBody>
      </p:sp>
      <p:sp>
        <p:nvSpPr>
          <p:cNvPr id="33" name="5 Pentágono">
            <a:extLst>
              <a:ext uri="{FF2B5EF4-FFF2-40B4-BE49-F238E27FC236}">
                <a16:creationId xmlns:a16="http://schemas.microsoft.com/office/drawing/2014/main" id="{023D7524-727C-44E7-AB05-C7311CE081FE}"/>
              </a:ext>
            </a:extLst>
          </p:cNvPr>
          <p:cNvSpPr/>
          <p:nvPr/>
        </p:nvSpPr>
        <p:spPr>
          <a:xfrm>
            <a:off x="407368" y="1520616"/>
            <a:ext cx="3288755" cy="491853"/>
          </a:xfrm>
          <a:prstGeom prst="homePlate">
            <a:avLst>
              <a:gd name="adj" fmla="val 26153"/>
            </a:avLst>
          </a:prstGeom>
          <a:solidFill>
            <a:srgbClr val="44546A"/>
          </a:solidFill>
          <a:ln w="25400" cap="flat" cmpd="sng" algn="ctr">
            <a:noFill/>
            <a:prstDash val="solid"/>
          </a:ln>
          <a:effectLst/>
        </p:spPr>
        <p:txBody>
          <a:bodyPr lIns="72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2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Organización y metodología</a:t>
            </a:r>
          </a:p>
        </p:txBody>
      </p:sp>
      <p:sp>
        <p:nvSpPr>
          <p:cNvPr id="34" name="6 Cheurón">
            <a:extLst>
              <a:ext uri="{FF2B5EF4-FFF2-40B4-BE49-F238E27FC236}">
                <a16:creationId xmlns:a16="http://schemas.microsoft.com/office/drawing/2014/main" id="{F14BA876-1C14-4A72-861D-C079185A90EC}"/>
              </a:ext>
            </a:extLst>
          </p:cNvPr>
          <p:cNvSpPr/>
          <p:nvPr/>
        </p:nvSpPr>
        <p:spPr>
          <a:xfrm>
            <a:off x="3612764" y="1520616"/>
            <a:ext cx="8070866" cy="491853"/>
          </a:xfrm>
          <a:prstGeom prst="chevron">
            <a:avLst>
              <a:gd name="adj" fmla="val 24662"/>
            </a:avLst>
          </a:prstGeom>
          <a:solidFill>
            <a:srgbClr val="44546A"/>
          </a:solidFill>
          <a:ln w="25400" cap="flat" cmpd="sng" algn="ctr">
            <a:noFill/>
            <a:prstDash val="solid"/>
          </a:ln>
          <a:effectLst/>
        </p:spPr>
        <p:txBody>
          <a:bodyPr lIns="72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2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Automatización Procesos</a:t>
            </a:r>
          </a:p>
        </p:txBody>
      </p:sp>
      <p:sp>
        <p:nvSpPr>
          <p:cNvPr id="35" name="5 Pentágono">
            <a:extLst>
              <a:ext uri="{FF2B5EF4-FFF2-40B4-BE49-F238E27FC236}">
                <a16:creationId xmlns:a16="http://schemas.microsoft.com/office/drawing/2014/main" id="{42519256-B30F-4881-AB23-9845126160EE}"/>
              </a:ext>
            </a:extLst>
          </p:cNvPr>
          <p:cNvSpPr/>
          <p:nvPr/>
        </p:nvSpPr>
        <p:spPr>
          <a:xfrm>
            <a:off x="407368" y="2086942"/>
            <a:ext cx="1686631" cy="491853"/>
          </a:xfrm>
          <a:prstGeom prst="homePlate">
            <a:avLst>
              <a:gd name="adj" fmla="val 26153"/>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Organización</a:t>
            </a:r>
            <a:b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b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Equipos</a:t>
            </a:r>
          </a:p>
        </p:txBody>
      </p:sp>
      <p:sp>
        <p:nvSpPr>
          <p:cNvPr id="36" name="6 Cheurón">
            <a:extLst>
              <a:ext uri="{FF2B5EF4-FFF2-40B4-BE49-F238E27FC236}">
                <a16:creationId xmlns:a16="http://schemas.microsoft.com/office/drawing/2014/main" id="{D6A5BF0A-EAF6-481C-B0DC-424C1490AD22}"/>
              </a:ext>
            </a:extLst>
          </p:cNvPr>
          <p:cNvSpPr/>
          <p:nvPr/>
        </p:nvSpPr>
        <p:spPr>
          <a:xfrm>
            <a:off x="2015566"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Entrega de funcionalidad</a:t>
            </a:r>
          </a:p>
        </p:txBody>
      </p:sp>
      <p:sp>
        <p:nvSpPr>
          <p:cNvPr id="37" name="7 Cheurón">
            <a:extLst>
              <a:ext uri="{FF2B5EF4-FFF2-40B4-BE49-F238E27FC236}">
                <a16:creationId xmlns:a16="http://schemas.microsoft.com/office/drawing/2014/main" id="{EEFA0998-68F2-4293-A6E1-86EDF1FF1FD3}"/>
              </a:ext>
            </a:extLst>
          </p:cNvPr>
          <p:cNvSpPr/>
          <p:nvPr/>
        </p:nvSpPr>
        <p:spPr>
          <a:xfrm>
            <a:off x="3617691"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Construcción</a:t>
            </a:r>
          </a:p>
        </p:txBody>
      </p:sp>
      <p:sp>
        <p:nvSpPr>
          <p:cNvPr id="38" name="7 Cheurón">
            <a:extLst>
              <a:ext uri="{FF2B5EF4-FFF2-40B4-BE49-F238E27FC236}">
                <a16:creationId xmlns:a16="http://schemas.microsoft.com/office/drawing/2014/main" id="{3982E858-EF60-4127-AB52-35E01359BBE9}"/>
              </a:ext>
            </a:extLst>
          </p:cNvPr>
          <p:cNvSpPr/>
          <p:nvPr/>
        </p:nvSpPr>
        <p:spPr>
          <a:xfrm>
            <a:off x="5219815"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Validación y Calidad</a:t>
            </a:r>
          </a:p>
        </p:txBody>
      </p:sp>
      <p:sp>
        <p:nvSpPr>
          <p:cNvPr id="39" name="7 Cheurón">
            <a:extLst>
              <a:ext uri="{FF2B5EF4-FFF2-40B4-BE49-F238E27FC236}">
                <a16:creationId xmlns:a16="http://schemas.microsoft.com/office/drawing/2014/main" id="{C70CBF11-DA25-4106-9554-E22D6D693363}"/>
              </a:ext>
            </a:extLst>
          </p:cNvPr>
          <p:cNvSpPr/>
          <p:nvPr/>
        </p:nvSpPr>
        <p:spPr>
          <a:xfrm>
            <a:off x="6825522"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Despliegue</a:t>
            </a:r>
          </a:p>
        </p:txBody>
      </p:sp>
      <p:sp>
        <p:nvSpPr>
          <p:cNvPr id="40" name="7 Cheurón">
            <a:extLst>
              <a:ext uri="{FF2B5EF4-FFF2-40B4-BE49-F238E27FC236}">
                <a16:creationId xmlns:a16="http://schemas.microsoft.com/office/drawing/2014/main" id="{58F74013-6B54-49EB-9160-26AEF7EEB908}"/>
              </a:ext>
            </a:extLst>
          </p:cNvPr>
          <p:cNvSpPr/>
          <p:nvPr/>
        </p:nvSpPr>
        <p:spPr>
          <a:xfrm>
            <a:off x="8427647"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Monitorización y Diagnóstico</a:t>
            </a:r>
          </a:p>
        </p:txBody>
      </p:sp>
      <p:sp>
        <p:nvSpPr>
          <p:cNvPr id="41" name="Rectángulo redondeado 17">
            <a:extLst>
              <a:ext uri="{FF2B5EF4-FFF2-40B4-BE49-F238E27FC236}">
                <a16:creationId xmlns:a16="http://schemas.microsoft.com/office/drawing/2014/main" id="{D26FD9D9-885E-4151-B033-9DB7B301BE3B}"/>
              </a:ext>
            </a:extLst>
          </p:cNvPr>
          <p:cNvSpPr/>
          <p:nvPr/>
        </p:nvSpPr>
        <p:spPr>
          <a:xfrm>
            <a:off x="2114476"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Scrum Methodology</a:t>
            </a:r>
          </a:p>
        </p:txBody>
      </p:sp>
      <p:sp>
        <p:nvSpPr>
          <p:cNvPr id="42" name="Rectángulo redondeado 18">
            <a:extLst>
              <a:ext uri="{FF2B5EF4-FFF2-40B4-BE49-F238E27FC236}">
                <a16:creationId xmlns:a16="http://schemas.microsoft.com/office/drawing/2014/main" id="{257C016E-4F83-4A06-983A-E5AE6B0391D5}"/>
              </a:ext>
            </a:extLst>
          </p:cNvPr>
          <p:cNvSpPr/>
          <p:nvPr/>
        </p:nvSpPr>
        <p:spPr>
          <a:xfrm>
            <a:off x="2114476" y="3342170"/>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Lean Software Development</a:t>
            </a:r>
          </a:p>
        </p:txBody>
      </p:sp>
      <p:sp>
        <p:nvSpPr>
          <p:cNvPr id="43" name="Rectángulo redondeado 19">
            <a:extLst>
              <a:ext uri="{FF2B5EF4-FFF2-40B4-BE49-F238E27FC236}">
                <a16:creationId xmlns:a16="http://schemas.microsoft.com/office/drawing/2014/main" id="{1C43419C-289E-4D79-A51F-2EA7378F7D6C}"/>
              </a:ext>
            </a:extLst>
          </p:cNvPr>
          <p:cNvSpPr/>
          <p:nvPr/>
        </p:nvSpPr>
        <p:spPr>
          <a:xfrm>
            <a:off x="479376"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Agile </a:t>
            </a:r>
            <a:br>
              <a:rPr kumimoji="0" lang="en-US" sz="1400" b="1" i="0" u="none" strike="noStrike" kern="0" cap="none" spc="0" normalizeH="0" baseline="0" noProof="0" dirty="0">
                <a:ln>
                  <a:noFill/>
                </a:ln>
                <a:solidFill>
                  <a:prstClr val="black"/>
                </a:solidFill>
                <a:effectLst/>
                <a:uLnTx/>
                <a:uFillTx/>
                <a:latin typeface="Calibri"/>
                <a:ea typeface="+mn-ea"/>
                <a:cs typeface="+mn-cs"/>
              </a:rPr>
            </a:br>
            <a:r>
              <a:rPr kumimoji="0" lang="en-US" sz="1400" b="1" i="0" u="none" strike="noStrike" kern="0" cap="none" spc="0" normalizeH="0" baseline="0" noProof="0" dirty="0">
                <a:ln>
                  <a:noFill/>
                </a:ln>
                <a:solidFill>
                  <a:prstClr val="black"/>
                </a:solidFill>
                <a:effectLst/>
                <a:uLnTx/>
                <a:uFillTx/>
                <a:latin typeface="Calibri"/>
                <a:ea typeface="+mn-ea"/>
                <a:cs typeface="+mn-cs"/>
              </a:rPr>
              <a:t>Management</a:t>
            </a:r>
          </a:p>
        </p:txBody>
      </p:sp>
      <p:sp>
        <p:nvSpPr>
          <p:cNvPr id="44" name="Rectángulo redondeado 20">
            <a:extLst>
              <a:ext uri="{FF2B5EF4-FFF2-40B4-BE49-F238E27FC236}">
                <a16:creationId xmlns:a16="http://schemas.microsoft.com/office/drawing/2014/main" id="{6FCB758E-77DF-4B9B-B730-E881E8DC57B3}"/>
              </a:ext>
            </a:extLst>
          </p:cNvPr>
          <p:cNvSpPr/>
          <p:nvPr/>
        </p:nvSpPr>
        <p:spPr>
          <a:xfrm>
            <a:off x="3717613"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Continuous Integration</a:t>
            </a:r>
          </a:p>
        </p:txBody>
      </p:sp>
      <p:sp>
        <p:nvSpPr>
          <p:cNvPr id="45" name="Rectángulo redondeado 21">
            <a:extLst>
              <a:ext uri="{FF2B5EF4-FFF2-40B4-BE49-F238E27FC236}">
                <a16:creationId xmlns:a16="http://schemas.microsoft.com/office/drawing/2014/main" id="{429E75AD-2D72-428A-97D5-9146E5932D7B}"/>
              </a:ext>
            </a:extLst>
          </p:cNvPr>
          <p:cNvSpPr/>
          <p:nvPr/>
        </p:nvSpPr>
        <p:spPr>
          <a:xfrm>
            <a:off x="5320750"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Test Automation</a:t>
            </a:r>
          </a:p>
        </p:txBody>
      </p:sp>
      <p:sp>
        <p:nvSpPr>
          <p:cNvPr id="46" name="Rectángulo redondeado 22">
            <a:extLst>
              <a:ext uri="{FF2B5EF4-FFF2-40B4-BE49-F238E27FC236}">
                <a16:creationId xmlns:a16="http://schemas.microsoft.com/office/drawing/2014/main" id="{82DC87B6-D118-4209-ABAF-891CBE1D7B3C}"/>
              </a:ext>
            </a:extLst>
          </p:cNvPr>
          <p:cNvSpPr/>
          <p:nvPr/>
        </p:nvSpPr>
        <p:spPr>
          <a:xfrm>
            <a:off x="5320750" y="3342170"/>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Synthetic Test Data Generation</a:t>
            </a:r>
          </a:p>
        </p:txBody>
      </p:sp>
      <p:sp>
        <p:nvSpPr>
          <p:cNvPr id="47" name="Rectángulo redondeado 23">
            <a:extLst>
              <a:ext uri="{FF2B5EF4-FFF2-40B4-BE49-F238E27FC236}">
                <a16:creationId xmlns:a16="http://schemas.microsoft.com/office/drawing/2014/main" id="{C1EF6D88-E2B2-4F50-A544-2A8F8591DC4E}"/>
              </a:ext>
            </a:extLst>
          </p:cNvPr>
          <p:cNvSpPr/>
          <p:nvPr/>
        </p:nvSpPr>
        <p:spPr>
          <a:xfrm>
            <a:off x="5320750" y="3981652"/>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On Demand Test environment</a:t>
            </a:r>
          </a:p>
        </p:txBody>
      </p:sp>
      <p:sp>
        <p:nvSpPr>
          <p:cNvPr id="48" name="Rectángulo redondeado 24">
            <a:extLst>
              <a:ext uri="{FF2B5EF4-FFF2-40B4-BE49-F238E27FC236}">
                <a16:creationId xmlns:a16="http://schemas.microsoft.com/office/drawing/2014/main" id="{18CDF02C-9317-4310-ACAE-04CA293C8AA5}"/>
              </a:ext>
            </a:extLst>
          </p:cNvPr>
          <p:cNvSpPr/>
          <p:nvPr/>
        </p:nvSpPr>
        <p:spPr>
          <a:xfrm>
            <a:off x="6910028"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Continuous Deployment</a:t>
            </a:r>
          </a:p>
        </p:txBody>
      </p:sp>
      <p:sp>
        <p:nvSpPr>
          <p:cNvPr id="49" name="Rectángulo redondeado 25">
            <a:extLst>
              <a:ext uri="{FF2B5EF4-FFF2-40B4-BE49-F238E27FC236}">
                <a16:creationId xmlns:a16="http://schemas.microsoft.com/office/drawing/2014/main" id="{CE5A2FBA-BAE8-47AC-8ADB-73FCFB5986AD}"/>
              </a:ext>
            </a:extLst>
          </p:cNvPr>
          <p:cNvSpPr/>
          <p:nvPr/>
        </p:nvSpPr>
        <p:spPr>
          <a:xfrm>
            <a:off x="6910028" y="3981652"/>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Containerization</a:t>
            </a:r>
          </a:p>
        </p:txBody>
      </p:sp>
      <p:sp>
        <p:nvSpPr>
          <p:cNvPr id="50" name="Rectángulo redondeado 26">
            <a:extLst>
              <a:ext uri="{FF2B5EF4-FFF2-40B4-BE49-F238E27FC236}">
                <a16:creationId xmlns:a16="http://schemas.microsoft.com/office/drawing/2014/main" id="{1C1B463B-9C59-4141-923E-063AF072F15A}"/>
              </a:ext>
            </a:extLst>
          </p:cNvPr>
          <p:cNvSpPr/>
          <p:nvPr/>
        </p:nvSpPr>
        <p:spPr>
          <a:xfrm>
            <a:off x="8531617"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Application </a:t>
            </a:r>
            <a:r>
              <a:rPr kumimoji="0" lang="en-US" sz="1400" b="1" i="0" u="none" strike="noStrike" kern="0" cap="none" spc="0" normalizeH="0" baseline="0" noProof="0" dirty="0" err="1">
                <a:ln>
                  <a:noFill/>
                </a:ln>
                <a:solidFill>
                  <a:prstClr val="black"/>
                </a:solidFill>
                <a:effectLst/>
                <a:uLnTx/>
                <a:uFillTx/>
                <a:latin typeface="Calibri"/>
                <a:ea typeface="+mn-ea"/>
                <a:cs typeface="+mn-cs"/>
              </a:rPr>
              <a:t>Perf</a:t>
            </a:r>
            <a:r>
              <a:rPr kumimoji="0" lang="en-US" sz="1400" b="1" i="0" u="none" strike="noStrike" kern="0" cap="none" spc="0" normalizeH="0" baseline="0" noProof="0" dirty="0">
                <a:ln>
                  <a:noFill/>
                </a:ln>
                <a:solidFill>
                  <a:prstClr val="black"/>
                </a:solidFill>
                <a:effectLst/>
                <a:uLnTx/>
                <a:uFillTx/>
                <a:latin typeface="Calibri"/>
                <a:ea typeface="+mn-ea"/>
                <a:cs typeface="+mn-cs"/>
              </a:rPr>
              <a:t>. Mgmt.</a:t>
            </a:r>
          </a:p>
        </p:txBody>
      </p:sp>
      <p:sp>
        <p:nvSpPr>
          <p:cNvPr id="51" name="Rectángulo redondeado 27">
            <a:extLst>
              <a:ext uri="{FF2B5EF4-FFF2-40B4-BE49-F238E27FC236}">
                <a16:creationId xmlns:a16="http://schemas.microsoft.com/office/drawing/2014/main" id="{A823E870-C466-4166-9C94-E1F22E360303}"/>
              </a:ext>
            </a:extLst>
          </p:cNvPr>
          <p:cNvSpPr/>
          <p:nvPr/>
        </p:nvSpPr>
        <p:spPr>
          <a:xfrm>
            <a:off x="8535062" y="3342170"/>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Self Healing Systems</a:t>
            </a:r>
          </a:p>
        </p:txBody>
      </p:sp>
      <p:sp>
        <p:nvSpPr>
          <p:cNvPr id="52" name="Rectángulo redondeado 28">
            <a:extLst>
              <a:ext uri="{FF2B5EF4-FFF2-40B4-BE49-F238E27FC236}">
                <a16:creationId xmlns:a16="http://schemas.microsoft.com/office/drawing/2014/main" id="{428E38BF-EB98-4C0E-B4DF-EB4641059344}"/>
              </a:ext>
            </a:extLst>
          </p:cNvPr>
          <p:cNvSpPr/>
          <p:nvPr/>
        </p:nvSpPr>
        <p:spPr>
          <a:xfrm>
            <a:off x="5320750" y="4629724"/>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Service Virtualization</a:t>
            </a:r>
          </a:p>
        </p:txBody>
      </p:sp>
      <p:sp>
        <p:nvSpPr>
          <p:cNvPr id="53" name="Rectángulo redondeado 29">
            <a:extLst>
              <a:ext uri="{FF2B5EF4-FFF2-40B4-BE49-F238E27FC236}">
                <a16:creationId xmlns:a16="http://schemas.microsoft.com/office/drawing/2014/main" id="{5364D414-A72B-4D29-B29B-18AD3F2FA043}"/>
              </a:ext>
            </a:extLst>
          </p:cNvPr>
          <p:cNvSpPr/>
          <p:nvPr/>
        </p:nvSpPr>
        <p:spPr>
          <a:xfrm>
            <a:off x="6910028" y="3342170"/>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Release Automation</a:t>
            </a:r>
          </a:p>
        </p:txBody>
      </p:sp>
      <p:sp>
        <p:nvSpPr>
          <p:cNvPr id="54" name="Rectángulo redondeado 30">
            <a:extLst>
              <a:ext uri="{FF2B5EF4-FFF2-40B4-BE49-F238E27FC236}">
                <a16:creationId xmlns:a16="http://schemas.microsoft.com/office/drawing/2014/main" id="{E076E211-F552-4400-8A5A-2BAB1F5CDAC9}"/>
              </a:ext>
            </a:extLst>
          </p:cNvPr>
          <p:cNvSpPr/>
          <p:nvPr/>
        </p:nvSpPr>
        <p:spPr>
          <a:xfrm>
            <a:off x="8535062" y="3981652"/>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Plat. </a:t>
            </a:r>
            <a:r>
              <a:rPr kumimoji="0" lang="en-US" sz="1400" b="1" i="0" u="none" strike="noStrike" kern="0" cap="none" spc="0" normalizeH="0" baseline="0" noProof="0" dirty="0" err="1">
                <a:ln>
                  <a:noFill/>
                </a:ln>
                <a:solidFill>
                  <a:prstClr val="black"/>
                </a:solidFill>
                <a:effectLst/>
                <a:uLnTx/>
                <a:uFillTx/>
                <a:latin typeface="Calibri"/>
                <a:ea typeface="+mn-ea"/>
                <a:cs typeface="+mn-cs"/>
              </a:rPr>
              <a:t>Avanzadas</a:t>
            </a:r>
            <a:r>
              <a:rPr kumimoji="0" lang="en-US" sz="1400" b="1" i="0" u="none" strike="noStrike" kern="0" cap="none" spc="0" normalizeH="0" baseline="0" noProof="0" dirty="0">
                <a:ln>
                  <a:noFill/>
                </a:ln>
                <a:solidFill>
                  <a:prstClr val="black"/>
                </a:solidFill>
                <a:effectLst/>
                <a:uLnTx/>
                <a:uFillTx/>
                <a:latin typeface="Calibri"/>
                <a:ea typeface="+mn-ea"/>
                <a:cs typeface="+mn-cs"/>
              </a:rPr>
              <a:t> </a:t>
            </a:r>
            <a:r>
              <a:rPr kumimoji="0" lang="en-US" sz="1400" b="1" i="0" u="none" strike="noStrike" kern="0" cap="none" spc="0" normalizeH="0" baseline="0" noProof="0" dirty="0" err="1">
                <a:ln>
                  <a:noFill/>
                </a:ln>
                <a:solidFill>
                  <a:prstClr val="black"/>
                </a:solidFill>
                <a:effectLst/>
                <a:uLnTx/>
                <a:uFillTx/>
                <a:latin typeface="Calibri"/>
                <a:ea typeface="+mn-ea"/>
                <a:cs typeface="+mn-cs"/>
              </a:rPr>
              <a:t>Diagnóstico</a:t>
            </a:r>
            <a:endParaRPr kumimoji="0" lang="en-US" sz="1400" b="1" i="0" u="none" strike="noStrike" kern="0" cap="none" spc="0" normalizeH="0" baseline="0" noProof="0" dirty="0">
              <a:ln>
                <a:noFill/>
              </a:ln>
              <a:solidFill>
                <a:prstClr val="black"/>
              </a:solidFill>
              <a:effectLst/>
              <a:uLnTx/>
              <a:uFillTx/>
              <a:latin typeface="Calibri"/>
              <a:ea typeface="+mn-ea"/>
              <a:cs typeface="+mn-cs"/>
            </a:endParaRPr>
          </a:p>
        </p:txBody>
      </p:sp>
      <p:sp>
        <p:nvSpPr>
          <p:cNvPr id="55" name="Rectángulo redondeado 31">
            <a:extLst>
              <a:ext uri="{FF2B5EF4-FFF2-40B4-BE49-F238E27FC236}">
                <a16:creationId xmlns:a16="http://schemas.microsoft.com/office/drawing/2014/main" id="{AF338D96-C901-4150-9D3E-68FDEED3D2BC}"/>
              </a:ext>
            </a:extLst>
          </p:cNvPr>
          <p:cNvSpPr/>
          <p:nvPr/>
        </p:nvSpPr>
        <p:spPr>
          <a:xfrm>
            <a:off x="5312228" y="5277796"/>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Quality Analysis Automation</a:t>
            </a:r>
          </a:p>
        </p:txBody>
      </p:sp>
      <p:sp>
        <p:nvSpPr>
          <p:cNvPr id="56" name="7 Cheurón">
            <a:extLst>
              <a:ext uri="{FF2B5EF4-FFF2-40B4-BE49-F238E27FC236}">
                <a16:creationId xmlns:a16="http://schemas.microsoft.com/office/drawing/2014/main" id="{4F86E248-0CDB-4ACE-BFF5-F40FB2B12905}"/>
              </a:ext>
            </a:extLst>
          </p:cNvPr>
          <p:cNvSpPr/>
          <p:nvPr/>
        </p:nvSpPr>
        <p:spPr>
          <a:xfrm>
            <a:off x="10025993" y="2086942"/>
            <a:ext cx="1686631" cy="491853"/>
          </a:xfrm>
          <a:prstGeom prst="chevron">
            <a:avLst>
              <a:gd name="adj" fmla="val 24662"/>
            </a:avLst>
          </a:prstGeom>
          <a:solidFill>
            <a:srgbClr val="44546A"/>
          </a:solidFill>
          <a:ln w="25400" cap="flat" cmpd="sng" algn="ctr">
            <a:noFill/>
            <a:prstDash val="solid"/>
          </a:ln>
          <a:effectLst/>
        </p:spPr>
        <p:txBody>
          <a:bodyPr lIns="36000" tIns="72000" rIns="0" bIns="7200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Aprovisionamiento</a:t>
            </a:r>
          </a:p>
        </p:txBody>
      </p:sp>
      <p:sp>
        <p:nvSpPr>
          <p:cNvPr id="57" name="Rectángulo redondeado 41">
            <a:extLst>
              <a:ext uri="{FF2B5EF4-FFF2-40B4-BE49-F238E27FC236}">
                <a16:creationId xmlns:a16="http://schemas.microsoft.com/office/drawing/2014/main" id="{7F90BC2C-932B-4FD8-8643-530615D83B51}"/>
              </a:ext>
            </a:extLst>
          </p:cNvPr>
          <p:cNvSpPr/>
          <p:nvPr/>
        </p:nvSpPr>
        <p:spPr>
          <a:xfrm>
            <a:off x="10127941" y="2677253"/>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Cloud Computing</a:t>
            </a:r>
          </a:p>
        </p:txBody>
      </p:sp>
      <p:sp>
        <p:nvSpPr>
          <p:cNvPr id="58" name="Rectángulo redondeado 42">
            <a:extLst>
              <a:ext uri="{FF2B5EF4-FFF2-40B4-BE49-F238E27FC236}">
                <a16:creationId xmlns:a16="http://schemas.microsoft.com/office/drawing/2014/main" id="{EC217D18-E1B3-4F9D-B0A0-772EEC0A82C3}"/>
              </a:ext>
            </a:extLst>
          </p:cNvPr>
          <p:cNvSpPr/>
          <p:nvPr/>
        </p:nvSpPr>
        <p:spPr>
          <a:xfrm>
            <a:off x="10127941" y="3342170"/>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Infrastructure As Code</a:t>
            </a:r>
          </a:p>
        </p:txBody>
      </p:sp>
      <p:sp>
        <p:nvSpPr>
          <p:cNvPr id="59" name="Rectángulo redondeado 35">
            <a:extLst>
              <a:ext uri="{FF2B5EF4-FFF2-40B4-BE49-F238E27FC236}">
                <a16:creationId xmlns:a16="http://schemas.microsoft.com/office/drawing/2014/main" id="{D4B088D5-BFAB-4DF7-B1DB-338A571C5FF5}"/>
              </a:ext>
            </a:extLst>
          </p:cNvPr>
          <p:cNvSpPr/>
          <p:nvPr/>
        </p:nvSpPr>
        <p:spPr>
          <a:xfrm>
            <a:off x="5303912" y="5919998"/>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Static Analysis Security Testing</a:t>
            </a:r>
          </a:p>
        </p:txBody>
      </p:sp>
      <p:sp>
        <p:nvSpPr>
          <p:cNvPr id="60" name="Rectángulo redondeado 36">
            <a:extLst>
              <a:ext uri="{FF2B5EF4-FFF2-40B4-BE49-F238E27FC236}">
                <a16:creationId xmlns:a16="http://schemas.microsoft.com/office/drawing/2014/main" id="{965D8524-40EE-4FA3-8CD9-24DDC3EA45F1}"/>
              </a:ext>
            </a:extLst>
          </p:cNvPr>
          <p:cNvSpPr/>
          <p:nvPr/>
        </p:nvSpPr>
        <p:spPr>
          <a:xfrm>
            <a:off x="8544272" y="4629724"/>
            <a:ext cx="1478690" cy="581934"/>
          </a:xfrm>
          <a:prstGeom prst="roundRect">
            <a:avLst/>
          </a:prstGeom>
          <a:solidFill>
            <a:srgbClr val="4F81BD">
              <a:lumMod val="60000"/>
              <a:lumOff val="40000"/>
            </a:srgbClr>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a:ea typeface="+mn-ea"/>
                <a:cs typeface="+mn-cs"/>
              </a:rPr>
              <a:t>Dynamic Analysis Security Testing</a:t>
            </a:r>
          </a:p>
        </p:txBody>
      </p:sp>
    </p:spTree>
    <p:extLst>
      <p:ext uri="{BB962C8B-B14F-4D97-AF65-F5344CB8AC3E}">
        <p14:creationId xmlns:p14="http://schemas.microsoft.com/office/powerpoint/2010/main" val="2749425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500"/>
                                        <p:tgtEl>
                                          <p:spTgt spid="5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50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grpId="0" nodeType="withEffect">
                                  <p:stCondLst>
                                    <p:cond delay="50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fade">
                                      <p:cBhvr>
                                        <p:cTn id="96" dur="500"/>
                                        <p:tgtEl>
                                          <p:spTgt spid="56"/>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500"/>
                                        <p:tgtEl>
                                          <p:spTgt spid="57"/>
                                        </p:tgtEl>
                                      </p:cBhvr>
                                    </p:animEffect>
                                  </p:childTnLst>
                                </p:cTn>
                              </p:par>
                              <p:par>
                                <p:cTn id="100" presetID="10" presetClass="entr" presetSubtype="0" fill="hold" grpId="0" nodeType="withEffect">
                                  <p:stCondLst>
                                    <p:cond delay="50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0F20FC-38DD-4C4B-9DBF-24950B79C696}"/>
              </a:ext>
            </a:extLst>
          </p:cNvPr>
          <p:cNvPicPr>
            <a:picLocks noChangeAspect="1"/>
          </p:cNvPicPr>
          <p:nvPr/>
        </p:nvPicPr>
        <p:blipFill>
          <a:blip r:embed="rId2"/>
          <a:stretch>
            <a:fillRect/>
          </a:stretch>
        </p:blipFill>
        <p:spPr>
          <a:xfrm>
            <a:off x="1171213" y="970995"/>
            <a:ext cx="10111829" cy="5738374"/>
          </a:xfrm>
          <a:prstGeom prst="rect">
            <a:avLst/>
          </a:prstGeom>
        </p:spPr>
      </p:pic>
      <p:sp>
        <p:nvSpPr>
          <p:cNvPr id="4" name="Marcador de texto 3">
            <a:extLst>
              <a:ext uri="{FF2B5EF4-FFF2-40B4-BE49-F238E27FC236}">
                <a16:creationId xmlns:a16="http://schemas.microsoft.com/office/drawing/2014/main" id="{29410C8B-A596-4D50-94FE-99CDB32B1634}"/>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MODELO DE MADUREZ</a:t>
            </a:r>
          </a:p>
        </p:txBody>
      </p:sp>
    </p:spTree>
    <p:extLst>
      <p:ext uri="{BB962C8B-B14F-4D97-AF65-F5344CB8AC3E}">
        <p14:creationId xmlns:p14="http://schemas.microsoft.com/office/powerpoint/2010/main" val="24578524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1">
            <a:extLst>
              <a:ext uri="{FF2B5EF4-FFF2-40B4-BE49-F238E27FC236}">
                <a16:creationId xmlns:a16="http://schemas.microsoft.com/office/drawing/2014/main" id="{40BA35E4-642C-4970-B517-F501336CF4AD}"/>
              </a:ext>
            </a:extLst>
          </p:cNvPr>
          <p:cNvSpPr txBox="1">
            <a:spLocks/>
          </p:cNvSpPr>
          <p:nvPr/>
        </p:nvSpPr>
        <p:spPr>
          <a:xfrm>
            <a:off x="609600" y="1156437"/>
            <a:ext cx="10972800" cy="551292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600" b="1" i="1" u="none" strike="noStrike" kern="1200" cap="none" spc="0" normalizeH="0" baseline="0" noProof="0">
                <a:ln>
                  <a:noFill/>
                </a:ln>
                <a:solidFill>
                  <a:sysClr val="windowText" lastClr="000000"/>
                </a:solidFill>
                <a:effectLst/>
                <a:uLnTx/>
                <a:uFillTx/>
                <a:latin typeface="Century Gothic" panose="020B0502020202020204" pitchFamily="34" charset="0"/>
                <a:ea typeface="Calibri" panose="020F0502020204030204" pitchFamily="34" charset="0"/>
                <a:cs typeface="Times New Roman" panose="02020603050405020304" pitchFamily="18" charset="0"/>
              </a:rPr>
              <a:t>“</a:t>
            </a:r>
            <a:r>
              <a:rPr kumimoji="0" lang="es-ES" sz="1600" b="0" i="1" u="none" strike="noStrike" kern="1200" cap="none" spc="0" normalizeH="0" baseline="0" noProof="0">
                <a:ln>
                  <a:noFill/>
                </a:ln>
                <a:solidFill>
                  <a:srgbClr val="545454"/>
                </a:solidFill>
                <a:effectLst/>
                <a:uLnTx/>
                <a:uFillTx/>
                <a:latin typeface="Century Gothic" panose="020B0502020202020204" pitchFamily="34" charset="0"/>
                <a:ea typeface="Calibri" panose="020F0502020204030204" pitchFamily="34" charset="0"/>
                <a:cs typeface="+mn-cs"/>
              </a:rPr>
              <a:t>Lo que no se mide, no se puede </a:t>
            </a:r>
            <a:r>
              <a:rPr kumimoji="0" lang="es-ES" sz="1600" b="1" i="1" u="none" strike="noStrike" kern="1200" cap="none" spc="0" normalizeH="0" baseline="0" noProof="0">
                <a:ln>
                  <a:noFill/>
                </a:ln>
                <a:solidFill>
                  <a:srgbClr val="6A6A6A"/>
                </a:solidFill>
                <a:effectLst/>
                <a:uLnTx/>
                <a:uFillTx/>
                <a:latin typeface="Century Gothic" panose="020B0502020202020204" pitchFamily="34" charset="0"/>
                <a:ea typeface="Calibri" panose="020F0502020204030204" pitchFamily="34" charset="0"/>
                <a:cs typeface="+mn-cs"/>
              </a:rPr>
              <a:t>mejorar</a:t>
            </a:r>
            <a:r>
              <a:rPr kumimoji="0" lang="es-ES" sz="1600" b="0" i="1" u="none" strike="noStrike" kern="1200" cap="none" spc="0" normalizeH="0" baseline="0" noProof="0">
                <a:ln>
                  <a:noFill/>
                </a:ln>
                <a:solidFill>
                  <a:srgbClr val="545454"/>
                </a:solidFill>
                <a:effectLst/>
                <a:uLnTx/>
                <a:uFillTx/>
                <a:latin typeface="Century Gothic" panose="020B0502020202020204" pitchFamily="34" charset="0"/>
                <a:ea typeface="Calibri" panose="020F0502020204030204" pitchFamily="34" charset="0"/>
                <a:cs typeface="+mn-cs"/>
              </a:rPr>
              <a:t>. Lo que no se </a:t>
            </a:r>
            <a:r>
              <a:rPr kumimoji="0" lang="es-ES" sz="1600" b="1" i="1" u="none" strike="noStrike" kern="1200" cap="none" spc="0" normalizeH="0" baseline="0" noProof="0">
                <a:ln>
                  <a:noFill/>
                </a:ln>
                <a:solidFill>
                  <a:srgbClr val="6A6A6A"/>
                </a:solidFill>
                <a:effectLst/>
                <a:uLnTx/>
                <a:uFillTx/>
                <a:latin typeface="Century Gothic" panose="020B0502020202020204" pitchFamily="34" charset="0"/>
                <a:ea typeface="Calibri" panose="020F0502020204030204" pitchFamily="34" charset="0"/>
                <a:cs typeface="+mn-cs"/>
              </a:rPr>
              <a:t>mejora</a:t>
            </a:r>
            <a:r>
              <a:rPr kumimoji="0" lang="es-ES" sz="1600" b="0" i="1" u="none" strike="noStrike" kern="1200" cap="none" spc="0" normalizeH="0" baseline="0" noProof="0">
                <a:ln>
                  <a:noFill/>
                </a:ln>
                <a:solidFill>
                  <a:srgbClr val="545454"/>
                </a:solidFill>
                <a:effectLst/>
                <a:uLnTx/>
                <a:uFillTx/>
                <a:latin typeface="Century Gothic" panose="020B0502020202020204" pitchFamily="34" charset="0"/>
                <a:ea typeface="Calibri" panose="020F0502020204030204" pitchFamily="34" charset="0"/>
                <a:cs typeface="+mn-cs"/>
              </a:rPr>
              <a:t>, se degrada siempre.</a:t>
            </a:r>
            <a:r>
              <a:rPr kumimoji="0" lang="es-ES" sz="1600" b="0" i="1"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rPr>
              <a:t>“ </a:t>
            </a:r>
            <a:r>
              <a:rPr kumimoji="0" lang="es-ES" sz="1600" b="1" i="1"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rPr>
              <a:t>Lord Kelvin</a:t>
            </a:r>
            <a:r>
              <a:rPr kumimoji="0" lang="es-ES" sz="1600" b="1" i="1" u="none" strike="noStrike" kern="1200" cap="none" spc="0" normalizeH="0" baseline="0" noProof="0">
                <a:ln>
                  <a:noFill/>
                </a:ln>
                <a:solidFill>
                  <a:sysClr val="windowText" lastClr="000000"/>
                </a:solidFill>
                <a:effectLst/>
                <a:uLnTx/>
                <a:uFillTx/>
                <a:latin typeface="Century Gothic" panose="020B0502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rPr>
              <a:t>Uno de los puntos más importantes en una implantación de DevOps es la medición (KPIs) para demostrar el éxito y asegurar la consecución de los objetivos planteados. </a:t>
            </a: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rPr>
              <a:t>Las implantaciones DevOps muchas veces se realizan de manera gradual, y estas mediciones son la mejor manera de seguir dirigiendo esta transformación.</a:t>
            </a: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r>
              <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rPr>
              <a:t>Los aspectos en los que influye DevOps:</a:t>
            </a: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0"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ts val="600"/>
              </a:spcBef>
              <a:spcAft>
                <a:spcPts val="600"/>
              </a:spcAft>
              <a:buClrTx/>
              <a:buSzTx/>
              <a:buFont typeface="Arial" pitchFamily="34" charset="0"/>
              <a:buNone/>
              <a:tabLst/>
              <a:defRPr/>
            </a:pPr>
            <a:endParaRPr kumimoji="0" lang="es-ES" sz="1400" b="1" i="0" u="none" strike="noStrike" kern="1200" cap="none" spc="0" normalizeH="0" baseline="0" noProof="0">
              <a:ln>
                <a:noFill/>
              </a:ln>
              <a:solidFill>
                <a:sysClr val="windowText" lastClr="000000"/>
              </a:solidFill>
              <a:effectLst/>
              <a:uLnTx/>
              <a:uFillTx/>
              <a:latin typeface="Century Gothic" panose="020B0502020202020204" pitchFamily="34" charset="0"/>
              <a:ea typeface="+mn-ea"/>
              <a:cs typeface="+mn-cs"/>
            </a:endParaRPr>
          </a:p>
          <a:p>
            <a:pPr marL="0" marR="0" lvl="0" indent="0" algn="just" defTabSz="914400" rtl="0" eaLnBrk="1" fontAlgn="auto" latinLnBrk="0" hangingPunct="1">
              <a:lnSpc>
                <a:spcPct val="100000"/>
              </a:lnSpc>
              <a:spcBef>
                <a:spcPct val="20000"/>
              </a:spcBef>
              <a:spcAft>
                <a:spcPts val="1200"/>
              </a:spcAft>
              <a:buClrTx/>
              <a:buSzTx/>
              <a:buFont typeface="Arial" pitchFamily="34" charset="0"/>
              <a:buNone/>
              <a:tabLst/>
              <a:defRPr/>
            </a:pPr>
            <a:endParaRPr kumimoji="0" lang="es-ES" sz="14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p:txBody>
      </p:sp>
      <p:sp>
        <p:nvSpPr>
          <p:cNvPr id="11" name="Marcador de texto 3">
            <a:extLst>
              <a:ext uri="{FF2B5EF4-FFF2-40B4-BE49-F238E27FC236}">
                <a16:creationId xmlns:a16="http://schemas.microsoft.com/office/drawing/2014/main" id="{48FE8E11-84A7-4977-8809-F44E4EC7013C}"/>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METRICAS</a:t>
            </a:r>
          </a:p>
        </p:txBody>
      </p:sp>
      <p:sp>
        <p:nvSpPr>
          <p:cNvPr id="12" name="Rectángulo 11">
            <a:extLst>
              <a:ext uri="{FF2B5EF4-FFF2-40B4-BE49-F238E27FC236}">
                <a16:creationId xmlns:a16="http://schemas.microsoft.com/office/drawing/2014/main" id="{56C363C5-2552-489C-95C6-040A6CF63A17}"/>
              </a:ext>
            </a:extLst>
          </p:cNvPr>
          <p:cNvSpPr/>
          <p:nvPr/>
        </p:nvSpPr>
        <p:spPr>
          <a:xfrm>
            <a:off x="1415480" y="3770456"/>
            <a:ext cx="2088232" cy="594648"/>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Velocidad</a:t>
            </a:r>
          </a:p>
        </p:txBody>
      </p:sp>
      <p:sp>
        <p:nvSpPr>
          <p:cNvPr id="13" name="Rectángulo 12">
            <a:extLst>
              <a:ext uri="{FF2B5EF4-FFF2-40B4-BE49-F238E27FC236}">
                <a16:creationId xmlns:a16="http://schemas.microsoft.com/office/drawing/2014/main" id="{29A64A7E-2694-4724-A4B6-F0B7BDAFD537}"/>
              </a:ext>
            </a:extLst>
          </p:cNvPr>
          <p:cNvSpPr/>
          <p:nvPr/>
        </p:nvSpPr>
        <p:spPr>
          <a:xfrm>
            <a:off x="1487488" y="4285880"/>
            <a:ext cx="2088232" cy="594648"/>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Calidad</a:t>
            </a:r>
          </a:p>
        </p:txBody>
      </p:sp>
      <p:sp>
        <p:nvSpPr>
          <p:cNvPr id="14" name="Rectángulo 13">
            <a:extLst>
              <a:ext uri="{FF2B5EF4-FFF2-40B4-BE49-F238E27FC236}">
                <a16:creationId xmlns:a16="http://schemas.microsoft.com/office/drawing/2014/main" id="{54F58C02-76CB-4551-9B4C-9D5902B14D3C}"/>
              </a:ext>
            </a:extLst>
          </p:cNvPr>
          <p:cNvSpPr/>
          <p:nvPr/>
        </p:nvSpPr>
        <p:spPr>
          <a:xfrm>
            <a:off x="1559496" y="4759984"/>
            <a:ext cx="2088232" cy="594648"/>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Productividad</a:t>
            </a:r>
          </a:p>
        </p:txBody>
      </p:sp>
      <p:sp>
        <p:nvSpPr>
          <p:cNvPr id="15" name="Rectángulo 14">
            <a:extLst>
              <a:ext uri="{FF2B5EF4-FFF2-40B4-BE49-F238E27FC236}">
                <a16:creationId xmlns:a16="http://schemas.microsoft.com/office/drawing/2014/main" id="{231FB359-A92F-44B0-B291-66B71487DB43}"/>
              </a:ext>
            </a:extLst>
          </p:cNvPr>
          <p:cNvSpPr/>
          <p:nvPr/>
        </p:nvSpPr>
        <p:spPr>
          <a:xfrm>
            <a:off x="1631504" y="5282624"/>
            <a:ext cx="2088232" cy="594648"/>
          </a:xfrm>
          <a:prstGeom prst="rect">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Seguridad</a:t>
            </a:r>
          </a:p>
        </p:txBody>
      </p:sp>
      <p:sp>
        <p:nvSpPr>
          <p:cNvPr id="16" name="Rectángulo 15">
            <a:extLst>
              <a:ext uri="{FF2B5EF4-FFF2-40B4-BE49-F238E27FC236}">
                <a16:creationId xmlns:a16="http://schemas.microsoft.com/office/drawing/2014/main" id="{DB6A7DEE-8034-435B-BCC1-09384D3B28E3}"/>
              </a:ext>
            </a:extLst>
          </p:cNvPr>
          <p:cNvSpPr/>
          <p:nvPr/>
        </p:nvSpPr>
        <p:spPr>
          <a:xfrm>
            <a:off x="5951984" y="3501008"/>
            <a:ext cx="4104456" cy="2664296"/>
          </a:xfrm>
          <a:prstGeom prst="rect">
            <a:avLst/>
          </a:prstGeom>
          <a:solidFill>
            <a:sysClr val="window" lastClr="FFFFF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KPIs</a:t>
            </a:r>
            <a:endPar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Service</a:t>
            </a: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Availability</a:t>
            </a:r>
            <a:endPar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Volumen de incidentes/defectos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Mean time to </a:t>
            </a: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detection</a:t>
            </a:r>
            <a:endPar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Velocidad de verificación de calidad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Frecuencia de despliegue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Velocidad de despliegue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Ratio de éxito de despliegue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Change</a:t>
            </a: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 lead time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Mean time to </a:t>
            </a: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restore</a:t>
            </a: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s-ES" sz="1400" b="0" i="0" u="none" strike="noStrike" kern="0" cap="none" spc="0" normalizeH="0" baseline="0" noProof="0" dirty="0" err="1">
                <a:ln>
                  <a:noFill/>
                </a:ln>
                <a:solidFill>
                  <a:prstClr val="black"/>
                </a:solidFill>
                <a:effectLst/>
                <a:uLnTx/>
                <a:uFillTx/>
                <a:latin typeface="Century Gothic" panose="020B0502020202020204" pitchFamily="34" charset="0"/>
                <a:ea typeface="+mn-ea"/>
                <a:cs typeface="+mn-cs"/>
              </a:rPr>
              <a:t>service</a:t>
            </a:r>
            <a:r>
              <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rPr>
              <a:t> (MTTRS)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400" b="0" i="0" u="none" strike="noStrike" kern="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1304113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4">
            <a:extLst>
              <a:ext uri="{FF2B5EF4-FFF2-40B4-BE49-F238E27FC236}">
                <a16:creationId xmlns:a16="http://schemas.microsoft.com/office/drawing/2014/main" id="{F7D862B6-8A41-4FAB-84C5-762E5D753F37}"/>
              </a:ext>
            </a:extLst>
          </p:cNvPr>
          <p:cNvPicPr>
            <a:picLocks noChangeAspect="1"/>
          </p:cNvPicPr>
          <p:nvPr/>
        </p:nvPicPr>
        <p:blipFill>
          <a:blip r:embed="rId2"/>
          <a:stretch>
            <a:fillRect/>
          </a:stretch>
        </p:blipFill>
        <p:spPr>
          <a:xfrm>
            <a:off x="868405" y="1412776"/>
            <a:ext cx="7502505" cy="4208394"/>
          </a:xfrm>
          <a:prstGeom prst="rect">
            <a:avLst/>
          </a:prstGeom>
        </p:spPr>
      </p:pic>
      <p:sp>
        <p:nvSpPr>
          <p:cNvPr id="4" name="CuadroTexto 3">
            <a:extLst>
              <a:ext uri="{FF2B5EF4-FFF2-40B4-BE49-F238E27FC236}">
                <a16:creationId xmlns:a16="http://schemas.microsoft.com/office/drawing/2014/main" id="{7F7AF3DF-6FF5-49A9-8DD9-BBA342B6733B}"/>
              </a:ext>
            </a:extLst>
          </p:cNvPr>
          <p:cNvSpPr txBox="1"/>
          <p:nvPr/>
        </p:nvSpPr>
        <p:spPr>
          <a:xfrm>
            <a:off x="611560" y="6165304"/>
            <a:ext cx="4120102" cy="338554"/>
          </a:xfrm>
          <a:prstGeom prst="rect">
            <a:avLst/>
          </a:prstGeom>
          <a:noFill/>
        </p:spPr>
        <p:txBody>
          <a:bodyPr wrap="none" rtlCol="0">
            <a:spAutoFit/>
          </a:bodyPr>
          <a:lstStyle/>
          <a:p>
            <a:r>
              <a:rPr lang="es-ES" sz="1600" dirty="0" err="1"/>
              <a:t>State</a:t>
            </a:r>
            <a:r>
              <a:rPr lang="es-ES" sz="1600" dirty="0"/>
              <a:t> of DevOps </a:t>
            </a:r>
            <a:r>
              <a:rPr lang="es-ES" sz="1600" dirty="0" err="1"/>
              <a:t>Report</a:t>
            </a:r>
            <a:r>
              <a:rPr lang="es-ES" sz="1600" dirty="0"/>
              <a:t> 2016 (</a:t>
            </a:r>
            <a:r>
              <a:rPr lang="es-ES" sz="1600" dirty="0" err="1"/>
              <a:t>Puppet</a:t>
            </a:r>
            <a:r>
              <a:rPr lang="es-ES" sz="1600" dirty="0"/>
              <a:t> &amp; </a:t>
            </a:r>
            <a:r>
              <a:rPr lang="es-ES" sz="1600" dirty="0" err="1"/>
              <a:t>Quora</a:t>
            </a:r>
            <a:r>
              <a:rPr lang="es-ES" sz="1600" dirty="0"/>
              <a:t>)</a:t>
            </a:r>
          </a:p>
        </p:txBody>
      </p:sp>
      <p:sp>
        <p:nvSpPr>
          <p:cNvPr id="5" name="Marcador de texto 3">
            <a:extLst>
              <a:ext uri="{FF2B5EF4-FFF2-40B4-BE49-F238E27FC236}">
                <a16:creationId xmlns:a16="http://schemas.microsoft.com/office/drawing/2014/main" id="{D16C9173-98FE-4004-BD1E-9BC112432A87}"/>
              </a:ext>
            </a:extLst>
          </p:cNvPr>
          <p:cNvSpPr txBox="1">
            <a:spLocks/>
          </p:cNvSpPr>
          <p:nvPr/>
        </p:nvSpPr>
        <p:spPr>
          <a:xfrm>
            <a:off x="2546963" y="476672"/>
            <a:ext cx="72009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METRICAS</a:t>
            </a:r>
          </a:p>
        </p:txBody>
      </p:sp>
    </p:spTree>
    <p:extLst>
      <p:ext uri="{BB962C8B-B14F-4D97-AF65-F5344CB8AC3E}">
        <p14:creationId xmlns:p14="http://schemas.microsoft.com/office/powerpoint/2010/main" val="1359230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1035AA-DD07-40B9-B70C-1EB6CA86E24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77674" y="5020056"/>
            <a:ext cx="2706439" cy="1522372"/>
          </a:xfrm>
          <a:prstGeom prst="rect">
            <a:avLst/>
          </a:prstGeom>
        </p:spPr>
      </p:pic>
      <p:sp>
        <p:nvSpPr>
          <p:cNvPr id="5" name="Title 5">
            <a:extLst>
              <a:ext uri="{FF2B5EF4-FFF2-40B4-BE49-F238E27FC236}">
                <a16:creationId xmlns:a16="http://schemas.microsoft.com/office/drawing/2014/main" id="{ACBB8B40-F3D1-4331-B430-E127860A693D}"/>
              </a:ext>
            </a:extLst>
          </p:cNvPr>
          <p:cNvSpPr txBox="1">
            <a:spLocks/>
          </p:cNvSpPr>
          <p:nvPr/>
        </p:nvSpPr>
        <p:spPr>
          <a:xfrm>
            <a:off x="766028" y="1764792"/>
            <a:ext cx="7380445" cy="297194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DevOps Antipatterns: Common implementation errors</a:t>
            </a:r>
          </a:p>
        </p:txBody>
      </p:sp>
      <p:sp>
        <p:nvSpPr>
          <p:cNvPr id="7" name="Text Placeholder 6">
            <a:extLst>
              <a:ext uri="{FF2B5EF4-FFF2-40B4-BE49-F238E27FC236}">
                <a16:creationId xmlns:a16="http://schemas.microsoft.com/office/drawing/2014/main" id="{5B233F29-D5A5-4DF5-AA87-020831D2ED66}"/>
              </a:ext>
            </a:extLst>
          </p:cNvPr>
          <p:cNvSpPr txBox="1">
            <a:spLocks/>
          </p:cNvSpPr>
          <p:nvPr/>
        </p:nvSpPr>
        <p:spPr>
          <a:xfrm>
            <a:off x="766029" y="5330507"/>
            <a:ext cx="5943600" cy="553998"/>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t>Ramon Espuga - @</a:t>
            </a:r>
            <a:r>
              <a:rPr lang="en-US" sz="1600" dirty="0" err="1"/>
              <a:t>RamonEspuga</a:t>
            </a:r>
            <a:endParaRPr lang="en-US" sz="1600" dirty="0"/>
          </a:p>
        </p:txBody>
      </p:sp>
    </p:spTree>
    <p:extLst>
      <p:ext uri="{BB962C8B-B14F-4D97-AF65-F5344CB8AC3E}">
        <p14:creationId xmlns:p14="http://schemas.microsoft.com/office/powerpoint/2010/main" val="397042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ECB7D140-E7C2-465F-B33A-0E5A3702E3A9}"/>
              </a:ext>
            </a:extLst>
          </p:cNvPr>
          <p:cNvSpPr>
            <a:spLocks noGrp="1"/>
          </p:cNvSpPr>
          <p:nvPr>
            <p:ph type="title"/>
          </p:nvPr>
        </p:nvSpPr>
        <p:spPr>
          <a:xfrm>
            <a:off x="838200" y="365125"/>
            <a:ext cx="10515600" cy="1325563"/>
          </a:xfrm>
        </p:spPr>
        <p:txBody>
          <a:bodyPr/>
          <a:lstStyle/>
          <a:p>
            <a:r>
              <a:rPr lang="en-US" dirty="0">
                <a:gradFill>
                  <a:gsLst>
                    <a:gs pos="1250">
                      <a:schemeClr val="tx2"/>
                    </a:gs>
                    <a:gs pos="100000">
                      <a:schemeClr val="tx2"/>
                    </a:gs>
                  </a:gsLst>
                  <a:lin ang="0" scaled="0"/>
                </a:gradFill>
              </a:rPr>
              <a:t>¿</a:t>
            </a:r>
            <a:r>
              <a:rPr lang="en-US" dirty="0" err="1">
                <a:gradFill>
                  <a:gsLst>
                    <a:gs pos="1250">
                      <a:schemeClr val="tx2"/>
                    </a:gs>
                    <a:gs pos="100000">
                      <a:schemeClr val="tx2"/>
                    </a:gs>
                  </a:gsLst>
                  <a:lin ang="0" scaled="0"/>
                </a:gradFill>
              </a:rPr>
              <a:t>Qué</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puede</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salir</a:t>
            </a:r>
            <a:r>
              <a:rPr lang="en-US" dirty="0">
                <a:gradFill>
                  <a:gsLst>
                    <a:gs pos="1250">
                      <a:schemeClr val="tx2"/>
                    </a:gs>
                    <a:gs pos="100000">
                      <a:schemeClr val="tx2"/>
                    </a:gs>
                  </a:gsLst>
                  <a:lin ang="0" scaled="0"/>
                </a:gradFill>
              </a:rPr>
              <a:t> mal?</a:t>
            </a:r>
          </a:p>
        </p:txBody>
      </p:sp>
      <p:pic>
        <p:nvPicPr>
          <p:cNvPr id="2" name="Imagen 1">
            <a:extLst>
              <a:ext uri="{FF2B5EF4-FFF2-40B4-BE49-F238E27FC236}">
                <a16:creationId xmlns:a16="http://schemas.microsoft.com/office/drawing/2014/main" id="{4396A16A-BBFD-4F2F-8D0C-ED01D49C1F39}"/>
              </a:ext>
            </a:extLst>
          </p:cNvPr>
          <p:cNvPicPr>
            <a:picLocks noChangeAspect="1"/>
          </p:cNvPicPr>
          <p:nvPr/>
        </p:nvPicPr>
        <p:blipFill>
          <a:blip r:embed="rId2"/>
          <a:stretch>
            <a:fillRect/>
          </a:stretch>
        </p:blipFill>
        <p:spPr>
          <a:xfrm>
            <a:off x="2757168" y="1690688"/>
            <a:ext cx="6677664" cy="4150980"/>
          </a:xfrm>
          <a:prstGeom prst="rect">
            <a:avLst/>
          </a:prstGeom>
        </p:spPr>
      </p:pic>
    </p:spTree>
    <p:extLst>
      <p:ext uri="{BB962C8B-B14F-4D97-AF65-F5344CB8AC3E}">
        <p14:creationId xmlns:p14="http://schemas.microsoft.com/office/powerpoint/2010/main" val="31836069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592A3F-F1F9-4130-8158-1537DC92AD8F}"/>
              </a:ext>
            </a:extLst>
          </p:cNvPr>
          <p:cNvPicPr>
            <a:picLocks noChangeAspect="1"/>
          </p:cNvPicPr>
          <p:nvPr/>
        </p:nvPicPr>
        <p:blipFill>
          <a:blip r:embed="rId2"/>
          <a:stretch>
            <a:fillRect/>
          </a:stretch>
        </p:blipFill>
        <p:spPr>
          <a:xfrm>
            <a:off x="0" y="894287"/>
            <a:ext cx="12192000" cy="7246413"/>
          </a:xfrm>
          <a:prstGeom prst="rect">
            <a:avLst/>
          </a:prstGeom>
        </p:spPr>
      </p:pic>
      <p:sp>
        <p:nvSpPr>
          <p:cNvPr id="6" name="Title 1">
            <a:extLst>
              <a:ext uri="{FF2B5EF4-FFF2-40B4-BE49-F238E27FC236}">
                <a16:creationId xmlns:a16="http://schemas.microsoft.com/office/drawing/2014/main" id="{F92DC07D-FD0F-44FD-B7DC-AE8A0DC36EFD}"/>
              </a:ext>
            </a:extLst>
          </p:cNvPr>
          <p:cNvSpPr>
            <a:spLocks noGrp="1"/>
          </p:cNvSpPr>
          <p:nvPr>
            <p:ph type="title"/>
          </p:nvPr>
        </p:nvSpPr>
        <p:spPr>
          <a:xfrm>
            <a:off x="0" y="0"/>
            <a:ext cx="12192000" cy="894287"/>
          </a:xfrm>
        </p:spPr>
        <p:txBody>
          <a:bodyPr/>
          <a:lstStyle/>
          <a:p>
            <a:r>
              <a:rPr lang="en-US" dirty="0">
                <a:gradFill>
                  <a:gsLst>
                    <a:gs pos="1250">
                      <a:schemeClr val="tx2"/>
                    </a:gs>
                    <a:gs pos="100000">
                      <a:schemeClr val="tx2"/>
                    </a:gs>
                  </a:gsLst>
                  <a:lin ang="5400000" scaled="0"/>
                </a:gradFill>
              </a:rPr>
              <a:t>Anti-Pattern 1 – Config Management = DevOps </a:t>
            </a:r>
          </a:p>
        </p:txBody>
      </p:sp>
    </p:spTree>
    <p:extLst>
      <p:ext uri="{BB962C8B-B14F-4D97-AF65-F5344CB8AC3E}">
        <p14:creationId xmlns:p14="http://schemas.microsoft.com/office/powerpoint/2010/main" val="34451459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CB247A-BC73-4489-8DBE-E4496432EBB4}"/>
              </a:ext>
            </a:extLst>
          </p:cNvPr>
          <p:cNvPicPr>
            <a:picLocks noChangeAspect="1"/>
          </p:cNvPicPr>
          <p:nvPr/>
        </p:nvPicPr>
        <p:blipFill>
          <a:blip r:embed="rId2"/>
          <a:stretch>
            <a:fillRect/>
          </a:stretch>
        </p:blipFill>
        <p:spPr>
          <a:xfrm>
            <a:off x="0" y="1057275"/>
            <a:ext cx="6000750" cy="5800725"/>
          </a:xfrm>
          <a:prstGeom prst="rect">
            <a:avLst/>
          </a:prstGeom>
        </p:spPr>
      </p:pic>
      <p:sp>
        <p:nvSpPr>
          <p:cNvPr id="6" name="Title 1">
            <a:extLst>
              <a:ext uri="{FF2B5EF4-FFF2-40B4-BE49-F238E27FC236}">
                <a16:creationId xmlns:a16="http://schemas.microsoft.com/office/drawing/2014/main" id="{D0A0E6D7-C1C9-4EDA-9000-D960463A64C2}"/>
              </a:ext>
            </a:extLst>
          </p:cNvPr>
          <p:cNvSpPr>
            <a:spLocks noGrp="1"/>
          </p:cNvSpPr>
          <p:nvPr>
            <p:ph type="title"/>
          </p:nvPr>
        </p:nvSpPr>
        <p:spPr>
          <a:xfrm>
            <a:off x="0" y="0"/>
            <a:ext cx="12192000" cy="894287"/>
          </a:xfrm>
        </p:spPr>
        <p:txBody>
          <a:bodyPr/>
          <a:lstStyle/>
          <a:p>
            <a:r>
              <a:rPr lang="en-US" dirty="0">
                <a:gradFill>
                  <a:gsLst>
                    <a:gs pos="1250">
                      <a:schemeClr val="tx2"/>
                    </a:gs>
                    <a:gs pos="100000">
                      <a:schemeClr val="tx2"/>
                    </a:gs>
                  </a:gsLst>
                  <a:lin ang="5400000" scaled="0"/>
                </a:gradFill>
              </a:rPr>
              <a:t>Antipattern 2 – Guerrilla DevOps</a:t>
            </a:r>
          </a:p>
        </p:txBody>
      </p:sp>
      <p:sp>
        <p:nvSpPr>
          <p:cNvPr id="7" name="Rectángulo 6">
            <a:extLst>
              <a:ext uri="{FF2B5EF4-FFF2-40B4-BE49-F238E27FC236}">
                <a16:creationId xmlns:a16="http://schemas.microsoft.com/office/drawing/2014/main" id="{CD98F7AC-E57B-4E95-881D-51D47718D0C8}"/>
              </a:ext>
            </a:extLst>
          </p:cNvPr>
          <p:cNvSpPr/>
          <p:nvPr/>
        </p:nvSpPr>
        <p:spPr>
          <a:xfrm>
            <a:off x="6534152" y="1567111"/>
            <a:ext cx="4933948" cy="1815882"/>
          </a:xfrm>
          <a:prstGeom prst="rect">
            <a:avLst/>
          </a:prstGeom>
        </p:spPr>
        <p:txBody>
          <a:bodyPr wrap="square">
            <a:spAutoFit/>
          </a:bodyPr>
          <a:lstStyle/>
          <a:p>
            <a:pPr marR="0" lvl="0" indent="0" defTabSz="913927" fontAlgn="base">
              <a:lnSpc>
                <a:spcPct val="100000"/>
              </a:lnSpc>
              <a:spcBef>
                <a:spcPct val="0"/>
              </a:spcBef>
              <a:spcAft>
                <a:spcPct val="0"/>
              </a:spcAft>
              <a:buClr>
                <a:srgbClr val="B9D405"/>
              </a:buClr>
              <a:buSzTx/>
              <a:buFontTx/>
              <a:buNone/>
              <a:tabLst>
                <a:tab pos="180975" algn="l"/>
              </a:tabLst>
              <a:defRPr/>
            </a:pPr>
            <a:r>
              <a:rPr lang="es-ES_tradnl" sz="2800" dirty="0">
                <a:gradFill>
                  <a:gsLst>
                    <a:gs pos="0">
                      <a:srgbClr val="008272"/>
                    </a:gs>
                    <a:gs pos="100000">
                      <a:srgbClr val="008272"/>
                    </a:gs>
                  </a:gsLst>
                  <a:lin ang="5400000" scaled="0"/>
                </a:gradFill>
                <a:latin typeface="Segoe UI Light"/>
                <a:cs typeface="Segoe UI" pitchFamily="34" charset="0"/>
              </a:rPr>
              <a:t>Intégralos en  los equipos!</a:t>
            </a:r>
          </a:p>
          <a:p>
            <a:pPr marR="0" lvl="0" indent="0" defTabSz="913927" fontAlgn="base">
              <a:lnSpc>
                <a:spcPct val="100000"/>
              </a:lnSpc>
              <a:spcBef>
                <a:spcPct val="0"/>
              </a:spcBef>
              <a:spcAft>
                <a:spcPct val="0"/>
              </a:spcAft>
              <a:buClr>
                <a:srgbClr val="B9D405"/>
              </a:buClr>
              <a:buSzTx/>
              <a:buFontTx/>
              <a:buNone/>
              <a:tabLst>
                <a:tab pos="180975" algn="l"/>
              </a:tabLst>
              <a:defRPr/>
            </a:pPr>
            <a:endParaRPr lang="es-ES_tradnl" sz="2800" dirty="0">
              <a:gradFill>
                <a:gsLst>
                  <a:gs pos="0">
                    <a:srgbClr val="008272"/>
                  </a:gs>
                  <a:gs pos="100000">
                    <a:srgbClr val="008272"/>
                  </a:gs>
                </a:gsLst>
                <a:lin ang="5400000" scaled="0"/>
              </a:gradFill>
              <a:latin typeface="Segoe UI Light"/>
              <a:cs typeface="Segoe UI" pitchFamily="34" charset="0"/>
            </a:endParaRPr>
          </a:p>
          <a:p>
            <a:pPr marR="0" lvl="0" indent="0" defTabSz="913927" fontAlgn="base">
              <a:lnSpc>
                <a:spcPct val="100000"/>
              </a:lnSpc>
              <a:spcBef>
                <a:spcPct val="0"/>
              </a:spcBef>
              <a:spcAft>
                <a:spcPct val="0"/>
              </a:spcAft>
              <a:buClr>
                <a:srgbClr val="B9D405"/>
              </a:buClr>
              <a:buSzTx/>
              <a:buFontTx/>
              <a:buNone/>
              <a:tabLst>
                <a:tab pos="180975" algn="l"/>
              </a:tabLst>
              <a:defRPr/>
            </a:pPr>
            <a:r>
              <a:rPr lang="es-ES_tradnl" sz="2800" dirty="0">
                <a:gradFill>
                  <a:gsLst>
                    <a:gs pos="0">
                      <a:srgbClr val="008272"/>
                    </a:gs>
                    <a:gs pos="100000">
                      <a:srgbClr val="008272"/>
                    </a:gs>
                  </a:gsLst>
                  <a:lin ang="5400000" scaled="0"/>
                </a:gradFill>
                <a:latin typeface="Segoe UI Light"/>
                <a:cs typeface="Segoe UI" pitchFamily="34" charset="0"/>
              </a:rPr>
              <a:t>Solo los cambios locales no tienen mucho efecto</a:t>
            </a:r>
          </a:p>
        </p:txBody>
      </p:sp>
    </p:spTree>
    <p:extLst>
      <p:ext uri="{BB962C8B-B14F-4D97-AF65-F5344CB8AC3E}">
        <p14:creationId xmlns:p14="http://schemas.microsoft.com/office/powerpoint/2010/main" val="21658939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A4551A-0CA0-47F4-AB63-FB42A931E108}"/>
              </a:ext>
            </a:extLst>
          </p:cNvPr>
          <p:cNvSpPr txBox="1">
            <a:spLocks/>
          </p:cNvSpPr>
          <p:nvPr/>
        </p:nvSpPr>
        <p:spPr>
          <a:xfrm>
            <a:off x="0" y="0"/>
            <a:ext cx="12192000" cy="894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gradFill>
                  <a:gsLst>
                    <a:gs pos="1250">
                      <a:schemeClr val="tx2"/>
                    </a:gs>
                    <a:gs pos="100000">
                      <a:schemeClr val="tx2"/>
                    </a:gs>
                  </a:gsLst>
                  <a:lin ang="5400000" scaled="0"/>
                </a:gradFill>
              </a:rPr>
              <a:t>Antipattern 3 – </a:t>
            </a:r>
            <a:r>
              <a:rPr lang="en-US" dirty="0" err="1">
                <a:gradFill>
                  <a:gsLst>
                    <a:gs pos="1250">
                      <a:schemeClr val="tx2"/>
                    </a:gs>
                    <a:gs pos="100000">
                      <a:schemeClr val="tx2"/>
                    </a:gs>
                  </a:gsLst>
                  <a:lin ang="5400000" scaled="0"/>
                </a:gradFill>
              </a:rPr>
              <a:t>Equipo</a:t>
            </a:r>
            <a:r>
              <a:rPr lang="en-US" dirty="0">
                <a:gradFill>
                  <a:gsLst>
                    <a:gs pos="1250">
                      <a:schemeClr val="tx2"/>
                    </a:gs>
                    <a:gs pos="100000">
                      <a:schemeClr val="tx2"/>
                    </a:gs>
                  </a:gsLst>
                  <a:lin ang="5400000" scaled="0"/>
                </a:gradFill>
              </a:rPr>
              <a:t> de DevOps </a:t>
            </a:r>
            <a:r>
              <a:rPr lang="en-US" dirty="0" err="1">
                <a:gradFill>
                  <a:gsLst>
                    <a:gs pos="1250">
                      <a:schemeClr val="tx2"/>
                    </a:gs>
                    <a:gs pos="100000">
                      <a:schemeClr val="tx2"/>
                    </a:gs>
                  </a:gsLst>
                  <a:lin ang="5400000" scaled="0"/>
                </a:gradFill>
              </a:rPr>
              <a:t>separado</a:t>
            </a:r>
            <a:endParaRPr lang="en-US" dirty="0">
              <a:gradFill>
                <a:gsLst>
                  <a:gs pos="1250">
                    <a:schemeClr val="tx2"/>
                  </a:gs>
                  <a:gs pos="100000">
                    <a:schemeClr val="tx2"/>
                  </a:gs>
                </a:gsLst>
                <a:lin ang="5400000" scaled="0"/>
              </a:gradFill>
            </a:endParaRPr>
          </a:p>
        </p:txBody>
      </p:sp>
      <p:pic>
        <p:nvPicPr>
          <p:cNvPr id="6" name="Imagen 5">
            <a:extLst>
              <a:ext uri="{FF2B5EF4-FFF2-40B4-BE49-F238E27FC236}">
                <a16:creationId xmlns:a16="http://schemas.microsoft.com/office/drawing/2014/main" id="{B0DA2111-27A0-4AC1-8987-75D3BF62157C}"/>
              </a:ext>
            </a:extLst>
          </p:cNvPr>
          <p:cNvPicPr>
            <a:picLocks noChangeAspect="1"/>
          </p:cNvPicPr>
          <p:nvPr/>
        </p:nvPicPr>
        <p:blipFill rotWithShape="1">
          <a:blip r:embed="rId2"/>
          <a:srcRect t="12551" b="8675"/>
          <a:stretch/>
        </p:blipFill>
        <p:spPr>
          <a:xfrm>
            <a:off x="0" y="977900"/>
            <a:ext cx="12192000" cy="5689600"/>
          </a:xfrm>
          <a:prstGeom prst="rect">
            <a:avLst/>
          </a:prstGeom>
        </p:spPr>
      </p:pic>
      <p:sp>
        <p:nvSpPr>
          <p:cNvPr id="7" name="CuadroTexto 6">
            <a:extLst>
              <a:ext uri="{FF2B5EF4-FFF2-40B4-BE49-F238E27FC236}">
                <a16:creationId xmlns:a16="http://schemas.microsoft.com/office/drawing/2014/main" id="{1A7023BF-D92B-4723-9139-D9CB8DE69BF3}"/>
              </a:ext>
            </a:extLst>
          </p:cNvPr>
          <p:cNvSpPr txBox="1"/>
          <p:nvPr/>
        </p:nvSpPr>
        <p:spPr>
          <a:xfrm>
            <a:off x="88900" y="1028700"/>
            <a:ext cx="3937000" cy="523220"/>
          </a:xfrm>
          <a:prstGeom prst="rect">
            <a:avLst/>
          </a:prstGeom>
          <a:noFill/>
        </p:spPr>
        <p:txBody>
          <a:bodyPr wrap="square" rtlCol="0">
            <a:spAutoFit/>
          </a:bodyPr>
          <a:lstStyle/>
          <a:p>
            <a:r>
              <a:rPr lang="es-ES" sz="2800" dirty="0">
                <a:solidFill>
                  <a:schemeClr val="bg1"/>
                </a:solidFill>
              </a:rPr>
              <a:t>(Un silo más…)</a:t>
            </a:r>
            <a:endParaRPr lang="es-ES" dirty="0">
              <a:solidFill>
                <a:schemeClr val="bg1"/>
              </a:solidFill>
            </a:endParaRPr>
          </a:p>
        </p:txBody>
      </p:sp>
      <p:sp>
        <p:nvSpPr>
          <p:cNvPr id="8" name="CuadroTexto 7">
            <a:extLst>
              <a:ext uri="{FF2B5EF4-FFF2-40B4-BE49-F238E27FC236}">
                <a16:creationId xmlns:a16="http://schemas.microsoft.com/office/drawing/2014/main" id="{80D5B422-323F-469C-8DA4-769CF8E5D17C}"/>
              </a:ext>
            </a:extLst>
          </p:cNvPr>
          <p:cNvSpPr txBox="1"/>
          <p:nvPr/>
        </p:nvSpPr>
        <p:spPr>
          <a:xfrm>
            <a:off x="9753600" y="5356880"/>
            <a:ext cx="2438400" cy="1384995"/>
          </a:xfrm>
          <a:prstGeom prst="rect">
            <a:avLst/>
          </a:prstGeom>
          <a:noFill/>
        </p:spPr>
        <p:txBody>
          <a:bodyPr wrap="square" rtlCol="0">
            <a:spAutoFit/>
          </a:bodyPr>
          <a:lstStyle/>
          <a:p>
            <a:r>
              <a:rPr lang="es-ES" sz="2800" dirty="0">
                <a:solidFill>
                  <a:schemeClr val="bg1"/>
                </a:solidFill>
              </a:rPr>
              <a:t>Actúa como agente de cambio!!</a:t>
            </a:r>
            <a:endParaRPr lang="es-ES" dirty="0">
              <a:solidFill>
                <a:schemeClr val="bg1"/>
              </a:solidFill>
            </a:endParaRPr>
          </a:p>
        </p:txBody>
      </p:sp>
    </p:spTree>
    <p:extLst>
      <p:ext uri="{BB962C8B-B14F-4D97-AF65-F5344CB8AC3E}">
        <p14:creationId xmlns:p14="http://schemas.microsoft.com/office/powerpoint/2010/main" val="35760229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A4551A-0CA0-47F4-AB63-FB42A931E108}"/>
              </a:ext>
            </a:extLst>
          </p:cNvPr>
          <p:cNvSpPr txBox="1">
            <a:spLocks/>
          </p:cNvSpPr>
          <p:nvPr/>
        </p:nvSpPr>
        <p:spPr>
          <a:xfrm>
            <a:off x="0" y="0"/>
            <a:ext cx="12192000" cy="894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gradFill>
                  <a:gsLst>
                    <a:gs pos="1250">
                      <a:schemeClr val="tx2"/>
                    </a:gs>
                    <a:gs pos="100000">
                      <a:schemeClr val="tx2"/>
                    </a:gs>
                  </a:gsLst>
                  <a:lin ang="5400000" scaled="0"/>
                </a:gradFill>
              </a:rPr>
              <a:t>Antipattern 4 – Silo X </a:t>
            </a:r>
            <a:r>
              <a:rPr lang="en-US" dirty="0" err="1">
                <a:gradFill>
                  <a:gsLst>
                    <a:gs pos="1250">
                      <a:schemeClr val="tx2"/>
                    </a:gs>
                    <a:gs pos="100000">
                      <a:schemeClr val="tx2"/>
                    </a:gs>
                  </a:gsLst>
                  <a:lin ang="5400000" scaled="0"/>
                </a:gradFill>
              </a:rPr>
              <a:t>toma</a:t>
            </a:r>
            <a:r>
              <a:rPr lang="en-US" dirty="0">
                <a:gradFill>
                  <a:gsLst>
                    <a:gs pos="1250">
                      <a:schemeClr val="tx2"/>
                    </a:gs>
                    <a:gs pos="100000">
                      <a:schemeClr val="tx2"/>
                    </a:gs>
                  </a:gsLst>
                  <a:lin ang="5400000" scaled="0"/>
                </a:gradFill>
              </a:rPr>
              <a:t> el control</a:t>
            </a:r>
          </a:p>
        </p:txBody>
      </p:sp>
      <p:pic>
        <p:nvPicPr>
          <p:cNvPr id="2" name="Imagen 1">
            <a:extLst>
              <a:ext uri="{FF2B5EF4-FFF2-40B4-BE49-F238E27FC236}">
                <a16:creationId xmlns:a16="http://schemas.microsoft.com/office/drawing/2014/main" id="{2E423FC2-1C1F-4931-9144-158C91FC5706}"/>
              </a:ext>
            </a:extLst>
          </p:cNvPr>
          <p:cNvPicPr>
            <a:picLocks noChangeAspect="1"/>
          </p:cNvPicPr>
          <p:nvPr/>
        </p:nvPicPr>
        <p:blipFill rotWithShape="1">
          <a:blip r:embed="rId2"/>
          <a:srcRect t="1162" r="735"/>
          <a:stretch/>
        </p:blipFill>
        <p:spPr>
          <a:xfrm>
            <a:off x="0" y="742313"/>
            <a:ext cx="12192000" cy="6115687"/>
          </a:xfrm>
          <a:prstGeom prst="rect">
            <a:avLst/>
          </a:prstGeom>
        </p:spPr>
      </p:pic>
    </p:spTree>
    <p:extLst>
      <p:ext uri="{BB962C8B-B14F-4D97-AF65-F5344CB8AC3E}">
        <p14:creationId xmlns:p14="http://schemas.microsoft.com/office/powerpoint/2010/main" val="26310526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A4551A-0CA0-47F4-AB63-FB42A931E108}"/>
              </a:ext>
            </a:extLst>
          </p:cNvPr>
          <p:cNvSpPr txBox="1">
            <a:spLocks/>
          </p:cNvSpPr>
          <p:nvPr/>
        </p:nvSpPr>
        <p:spPr>
          <a:xfrm>
            <a:off x="0" y="0"/>
            <a:ext cx="12192000" cy="894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gradFill>
                  <a:gsLst>
                    <a:gs pos="1250">
                      <a:schemeClr val="tx2"/>
                    </a:gs>
                    <a:gs pos="100000">
                      <a:schemeClr val="tx2"/>
                    </a:gs>
                  </a:gsLst>
                  <a:lin ang="5400000" scaled="0"/>
                </a:gradFill>
              </a:rPr>
              <a:t>Antipattern 5 – </a:t>
            </a:r>
            <a:r>
              <a:rPr lang="en-US" dirty="0" err="1">
                <a:gradFill>
                  <a:gsLst>
                    <a:gs pos="1250">
                      <a:schemeClr val="tx2"/>
                    </a:gs>
                    <a:gs pos="100000">
                      <a:schemeClr val="tx2"/>
                    </a:gs>
                  </a:gsLst>
                  <a:lin ang="5400000" scaled="0"/>
                </a:gradFill>
              </a:rPr>
              <a:t>Venderlo</a:t>
            </a:r>
            <a:r>
              <a:rPr lang="en-US" dirty="0">
                <a:gradFill>
                  <a:gsLst>
                    <a:gs pos="1250">
                      <a:schemeClr val="tx2"/>
                    </a:gs>
                    <a:gs pos="100000">
                      <a:schemeClr val="tx2"/>
                    </a:gs>
                  </a:gsLst>
                  <a:lin ang="5400000" scaled="0"/>
                </a:gradFill>
              </a:rPr>
              <a:t> </a:t>
            </a:r>
            <a:r>
              <a:rPr lang="en-US" dirty="0" err="1">
                <a:gradFill>
                  <a:gsLst>
                    <a:gs pos="1250">
                      <a:schemeClr val="tx2"/>
                    </a:gs>
                    <a:gs pos="100000">
                      <a:schemeClr val="tx2"/>
                    </a:gs>
                  </a:gsLst>
                  <a:lin ang="5400000" scaled="0"/>
                </a:gradFill>
              </a:rPr>
              <a:t>cómo</a:t>
            </a:r>
            <a:r>
              <a:rPr lang="en-US" dirty="0">
                <a:gradFill>
                  <a:gsLst>
                    <a:gs pos="1250">
                      <a:schemeClr val="tx2"/>
                    </a:gs>
                    <a:gs pos="100000">
                      <a:schemeClr val="tx2"/>
                    </a:gs>
                  </a:gsLst>
                  <a:lin ang="5400000" scaled="0"/>
                </a:gradFill>
              </a:rPr>
              <a:t> palabra de </a:t>
            </a:r>
            <a:r>
              <a:rPr lang="en-US" dirty="0" err="1">
                <a:gradFill>
                  <a:gsLst>
                    <a:gs pos="1250">
                      <a:schemeClr val="tx2"/>
                    </a:gs>
                    <a:gs pos="100000">
                      <a:schemeClr val="tx2"/>
                    </a:gs>
                  </a:gsLst>
                  <a:lin ang="5400000" scaled="0"/>
                </a:gradFill>
              </a:rPr>
              <a:t>moda</a:t>
            </a:r>
            <a:endParaRPr lang="en-US" dirty="0">
              <a:gradFill>
                <a:gsLst>
                  <a:gs pos="1250">
                    <a:schemeClr val="tx2"/>
                  </a:gs>
                  <a:gs pos="100000">
                    <a:schemeClr val="tx2"/>
                  </a:gs>
                </a:gsLst>
                <a:lin ang="5400000" scaled="0"/>
              </a:gradFill>
            </a:endParaRPr>
          </a:p>
        </p:txBody>
      </p:sp>
      <p:pic>
        <p:nvPicPr>
          <p:cNvPr id="2" name="Imagen 1">
            <a:extLst>
              <a:ext uri="{FF2B5EF4-FFF2-40B4-BE49-F238E27FC236}">
                <a16:creationId xmlns:a16="http://schemas.microsoft.com/office/drawing/2014/main" id="{EBBE5224-8A96-49D2-A9B1-6A3497CA4D1A}"/>
              </a:ext>
            </a:extLst>
          </p:cNvPr>
          <p:cNvPicPr>
            <a:picLocks noChangeAspect="1"/>
          </p:cNvPicPr>
          <p:nvPr/>
        </p:nvPicPr>
        <p:blipFill>
          <a:blip r:embed="rId2"/>
          <a:stretch>
            <a:fillRect/>
          </a:stretch>
        </p:blipFill>
        <p:spPr>
          <a:xfrm>
            <a:off x="0" y="679107"/>
            <a:ext cx="12191999" cy="7041622"/>
          </a:xfrm>
          <a:prstGeom prst="rect">
            <a:avLst/>
          </a:prstGeom>
        </p:spPr>
      </p:pic>
    </p:spTree>
    <p:extLst>
      <p:ext uri="{BB962C8B-B14F-4D97-AF65-F5344CB8AC3E}">
        <p14:creationId xmlns:p14="http://schemas.microsoft.com/office/powerpoint/2010/main" val="28752168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6A4551A-0CA0-47F4-AB63-FB42A931E108}"/>
              </a:ext>
            </a:extLst>
          </p:cNvPr>
          <p:cNvSpPr txBox="1">
            <a:spLocks/>
          </p:cNvSpPr>
          <p:nvPr/>
        </p:nvSpPr>
        <p:spPr>
          <a:xfrm>
            <a:off x="0" y="0"/>
            <a:ext cx="12192000" cy="894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gradFill>
                  <a:gsLst>
                    <a:gs pos="1250">
                      <a:schemeClr val="tx2"/>
                    </a:gs>
                    <a:gs pos="100000">
                      <a:schemeClr val="tx2"/>
                    </a:gs>
                  </a:gsLst>
                  <a:lin ang="5400000" scaled="0"/>
                </a:gradFill>
              </a:rPr>
              <a:t>Antipattern 6 – </a:t>
            </a:r>
            <a:r>
              <a:rPr lang="en-US" dirty="0" err="1">
                <a:gradFill>
                  <a:gsLst>
                    <a:gs pos="1250">
                      <a:schemeClr val="tx2"/>
                    </a:gs>
                    <a:gs pos="100000">
                      <a:schemeClr val="tx2"/>
                    </a:gs>
                  </a:gsLst>
                  <a:lin ang="5400000" scaled="0"/>
                </a:gradFill>
              </a:rPr>
              <a:t>Inercia</a:t>
            </a:r>
            <a:r>
              <a:rPr lang="en-US" dirty="0">
                <a:gradFill>
                  <a:gsLst>
                    <a:gs pos="1250">
                      <a:schemeClr val="tx2"/>
                    </a:gs>
                    <a:gs pos="100000">
                      <a:schemeClr val="tx2"/>
                    </a:gs>
                  </a:gsLst>
                  <a:lin ang="5400000" scaled="0"/>
                </a:gradFill>
              </a:rPr>
              <a:t> </a:t>
            </a:r>
            <a:r>
              <a:rPr lang="en-US" dirty="0" err="1">
                <a:gradFill>
                  <a:gsLst>
                    <a:gs pos="1250">
                      <a:schemeClr val="tx2"/>
                    </a:gs>
                    <a:gs pos="100000">
                      <a:schemeClr val="tx2"/>
                    </a:gs>
                  </a:gsLst>
                  <a:lin ang="5400000" scaled="0"/>
                </a:gradFill>
              </a:rPr>
              <a:t>organizativa</a:t>
            </a:r>
            <a:endParaRPr lang="en-US" dirty="0">
              <a:gradFill>
                <a:gsLst>
                  <a:gs pos="1250">
                    <a:schemeClr val="tx2"/>
                  </a:gs>
                  <a:gs pos="100000">
                    <a:schemeClr val="tx2"/>
                  </a:gs>
                </a:gsLst>
                <a:lin ang="5400000" scaled="0"/>
              </a:gradFill>
            </a:endParaRPr>
          </a:p>
        </p:txBody>
      </p:sp>
      <p:pic>
        <p:nvPicPr>
          <p:cNvPr id="2050" name="Picture 2" descr="Resultado de imagen de teoria de juegos nash">
            <a:extLst>
              <a:ext uri="{FF2B5EF4-FFF2-40B4-BE49-F238E27FC236}">
                <a16:creationId xmlns:a16="http://schemas.microsoft.com/office/drawing/2014/main" id="{02857229-5ABD-42C8-AAA5-9E1BF4D081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46" b="12426"/>
          <a:stretch/>
        </p:blipFill>
        <p:spPr bwMode="auto">
          <a:xfrm>
            <a:off x="0" y="1462058"/>
            <a:ext cx="7173686" cy="4025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37E7480-9A06-4633-B83A-27201DF5ABEA}"/>
              </a:ext>
            </a:extLst>
          </p:cNvPr>
          <p:cNvSpPr/>
          <p:nvPr/>
        </p:nvSpPr>
        <p:spPr>
          <a:xfrm>
            <a:off x="7378700" y="1613118"/>
            <a:ext cx="4813300" cy="954107"/>
          </a:xfrm>
          <a:prstGeom prst="rect">
            <a:avLst/>
          </a:prstGeom>
        </p:spPr>
        <p:txBody>
          <a:bodyPr wrap="square">
            <a:spAutoFit/>
          </a:bodyPr>
          <a:lstStyle/>
          <a:p>
            <a:pPr marR="0" lvl="0" indent="0" defTabSz="913927" fontAlgn="base">
              <a:lnSpc>
                <a:spcPct val="100000"/>
              </a:lnSpc>
              <a:spcBef>
                <a:spcPct val="0"/>
              </a:spcBef>
              <a:spcAft>
                <a:spcPct val="0"/>
              </a:spcAft>
              <a:buClr>
                <a:srgbClr val="B9D405"/>
              </a:buClr>
              <a:buSzTx/>
              <a:buFontTx/>
              <a:buNone/>
              <a:tabLst>
                <a:tab pos="180975" algn="l"/>
              </a:tabLst>
              <a:defRPr/>
            </a:pPr>
            <a:r>
              <a:rPr lang="es-ES_tradnl" sz="2800" dirty="0">
                <a:gradFill>
                  <a:gsLst>
                    <a:gs pos="0">
                      <a:srgbClr val="008272"/>
                    </a:gs>
                    <a:gs pos="100000">
                      <a:srgbClr val="008272"/>
                    </a:gs>
                  </a:gsLst>
                  <a:lin ang="5400000" scaled="0"/>
                </a:gradFill>
                <a:latin typeface="Segoe UI Light"/>
                <a:cs typeface="Segoe UI" pitchFamily="34" charset="0"/>
              </a:rPr>
              <a:t>Todo el mundo cree que ha tomado la mejor estrategia.</a:t>
            </a:r>
          </a:p>
        </p:txBody>
      </p:sp>
    </p:spTree>
    <p:extLst>
      <p:ext uri="{BB962C8B-B14F-4D97-AF65-F5344CB8AC3E}">
        <p14:creationId xmlns:p14="http://schemas.microsoft.com/office/powerpoint/2010/main" val="33197071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ECB7D140-E7C2-465F-B33A-0E5A3702E3A9}"/>
              </a:ext>
            </a:extLst>
          </p:cNvPr>
          <p:cNvSpPr>
            <a:spLocks noGrp="1"/>
          </p:cNvSpPr>
          <p:nvPr>
            <p:ph type="title"/>
          </p:nvPr>
        </p:nvSpPr>
        <p:spPr>
          <a:xfrm>
            <a:off x="838200" y="365125"/>
            <a:ext cx="10515600" cy="1325563"/>
          </a:xfrm>
        </p:spPr>
        <p:txBody>
          <a:bodyPr/>
          <a:lstStyle/>
          <a:p>
            <a:r>
              <a:rPr lang="en-US" dirty="0">
                <a:gradFill>
                  <a:gsLst>
                    <a:gs pos="1250">
                      <a:schemeClr val="tx2"/>
                    </a:gs>
                    <a:gs pos="100000">
                      <a:schemeClr val="tx2"/>
                    </a:gs>
                  </a:gsLst>
                  <a:lin ang="0" scaled="0"/>
                </a:gradFill>
              </a:rPr>
              <a:t>¿</a:t>
            </a:r>
            <a:r>
              <a:rPr lang="en-US" dirty="0" err="1">
                <a:gradFill>
                  <a:gsLst>
                    <a:gs pos="1250">
                      <a:schemeClr val="tx2"/>
                    </a:gs>
                    <a:gs pos="100000">
                      <a:schemeClr val="tx2"/>
                    </a:gs>
                  </a:gsLst>
                  <a:lin ang="0" scaled="0"/>
                </a:gradFill>
              </a:rPr>
              <a:t>Cómo</a:t>
            </a:r>
            <a:r>
              <a:rPr lang="en-US" dirty="0">
                <a:gradFill>
                  <a:gsLst>
                    <a:gs pos="1250">
                      <a:schemeClr val="tx2"/>
                    </a:gs>
                    <a:gs pos="100000">
                      <a:schemeClr val="tx2"/>
                    </a:gs>
                  </a:gsLst>
                  <a:lin ang="0" scaled="0"/>
                </a:gradFill>
              </a:rPr>
              <a:t> lo </a:t>
            </a:r>
            <a:r>
              <a:rPr lang="en-US" dirty="0" err="1">
                <a:gradFill>
                  <a:gsLst>
                    <a:gs pos="1250">
                      <a:schemeClr val="tx2"/>
                    </a:gs>
                    <a:gs pos="100000">
                      <a:schemeClr val="tx2"/>
                    </a:gs>
                  </a:gsLst>
                  <a:lin ang="0" scaled="0"/>
                </a:gradFill>
              </a:rPr>
              <a:t>arreglamos</a:t>
            </a:r>
            <a:r>
              <a:rPr lang="en-US" dirty="0">
                <a:gradFill>
                  <a:gsLst>
                    <a:gs pos="1250">
                      <a:schemeClr val="tx2"/>
                    </a:gs>
                    <a:gs pos="100000">
                      <a:schemeClr val="tx2"/>
                    </a:gs>
                  </a:gsLst>
                  <a:lin ang="0" scaled="0"/>
                </a:gradFill>
              </a:rPr>
              <a:t>?</a:t>
            </a:r>
          </a:p>
        </p:txBody>
      </p:sp>
      <p:pic>
        <p:nvPicPr>
          <p:cNvPr id="5122" name="Picture 2" descr="Resultado de imagen de solucion">
            <a:extLst>
              <a:ext uri="{FF2B5EF4-FFF2-40B4-BE49-F238E27FC236}">
                <a16:creationId xmlns:a16="http://schemas.microsoft.com/office/drawing/2014/main" id="{C6A29C04-D784-4BAE-9E0E-95682D5A4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66863"/>
            <a:ext cx="7264400" cy="483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4334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FFFAAFE8-1735-4E60-8071-F63EB07A40E8}"/>
              </a:ext>
            </a:extLst>
          </p:cNvPr>
          <p:cNvPicPr>
            <a:picLocks noChangeAspect="1"/>
          </p:cNvPicPr>
          <p:nvPr/>
        </p:nvPicPr>
        <p:blipFill>
          <a:blip r:embed="rId2"/>
          <a:stretch>
            <a:fillRect/>
          </a:stretch>
        </p:blipFill>
        <p:spPr>
          <a:xfrm>
            <a:off x="2024513" y="1240807"/>
            <a:ext cx="8650974" cy="5468586"/>
          </a:xfrm>
          <a:prstGeom prst="rect">
            <a:avLst/>
          </a:prstGeom>
        </p:spPr>
      </p:pic>
      <p:sp>
        <p:nvSpPr>
          <p:cNvPr id="16" name="Marcador de texto 3">
            <a:extLst>
              <a:ext uri="{FF2B5EF4-FFF2-40B4-BE49-F238E27FC236}">
                <a16:creationId xmlns:a16="http://schemas.microsoft.com/office/drawing/2014/main" id="{10C6BD97-66CF-4FC9-BB84-0D4CE045D453}"/>
              </a:ext>
            </a:extLst>
          </p:cNvPr>
          <p:cNvSpPr txBox="1">
            <a:spLocks/>
          </p:cNvSpPr>
          <p:nvPr/>
        </p:nvSpPr>
        <p:spPr>
          <a:xfrm>
            <a:off x="0" y="476672"/>
            <a:ext cx="121920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s-ES" dirty="0"/>
              <a:t>La visión de las cuatro áreas de Patrick </a:t>
            </a:r>
            <a:r>
              <a:rPr lang="es-ES" dirty="0" err="1"/>
              <a:t>Debois</a:t>
            </a:r>
            <a:r>
              <a:rPr lang="es-ES" dirty="0"/>
              <a:t> (Dev y </a:t>
            </a:r>
            <a:r>
              <a:rPr lang="es-ES" dirty="0" err="1"/>
              <a:t>Ops</a:t>
            </a:r>
            <a:r>
              <a:rPr lang="es-ES" dirty="0"/>
              <a:t>)</a:t>
            </a:r>
          </a:p>
        </p:txBody>
      </p:sp>
      <p:pic>
        <p:nvPicPr>
          <p:cNvPr id="17" name="Imagen 16">
            <a:extLst>
              <a:ext uri="{FF2B5EF4-FFF2-40B4-BE49-F238E27FC236}">
                <a16:creationId xmlns:a16="http://schemas.microsoft.com/office/drawing/2014/main" id="{1EB7D894-C187-4C1D-823D-6B09399C2380}"/>
              </a:ext>
            </a:extLst>
          </p:cNvPr>
          <p:cNvPicPr>
            <a:picLocks noChangeAspect="1"/>
          </p:cNvPicPr>
          <p:nvPr/>
        </p:nvPicPr>
        <p:blipFill>
          <a:blip r:embed="rId3"/>
          <a:stretch>
            <a:fillRect/>
          </a:stretch>
        </p:blipFill>
        <p:spPr>
          <a:xfrm>
            <a:off x="2606438" y="3073956"/>
            <a:ext cx="7357850" cy="1967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531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3">
            <a:extLst>
              <a:ext uri="{FF2B5EF4-FFF2-40B4-BE49-F238E27FC236}">
                <a16:creationId xmlns:a16="http://schemas.microsoft.com/office/drawing/2014/main" id="{0B19AF39-BC50-4350-8696-1937ECFD67A8}"/>
              </a:ext>
            </a:extLst>
          </p:cNvPr>
          <p:cNvSpPr txBox="1">
            <a:spLocks/>
          </p:cNvSpPr>
          <p:nvPr/>
        </p:nvSpPr>
        <p:spPr>
          <a:xfrm>
            <a:off x="0" y="476672"/>
            <a:ext cx="12192000" cy="461665"/>
          </a:xfrm>
          <a:prstGeom prst="rect">
            <a:avLst/>
          </a:prstGeom>
          <a:noFill/>
        </p:spPr>
        <p:txBody>
          <a:bodyPr vert="horz" wrap="square" lIns="91440" tIns="45720" rIns="91440" bIns="45720" rtlCol="0" anchor="ctr" anchorCtr="1">
            <a:spAutoFit/>
          </a:bodyPr>
          <a:lstStyle>
            <a:lvl1pPr marL="0" indent="0" algn="ctr" defTabSz="914400" rtl="0" eaLnBrk="1" latinLnBrk="0" hangingPunct="1">
              <a:spcBef>
                <a:spcPct val="20000"/>
              </a:spcBef>
              <a:buFont typeface="Arial" pitchFamily="34" charset="0"/>
              <a:buNone/>
              <a:defRPr lang="es-ES" sz="2400" kern="1200" smtClean="0">
                <a:solidFill>
                  <a:prstClr val="black">
                    <a:lumMod val="65000"/>
                    <a:lumOff val="35000"/>
                  </a:prstClr>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s-E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GB"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s-ES" dirty="0"/>
              <a:t>Valores DevOps – Modelo CALMS</a:t>
            </a:r>
          </a:p>
        </p:txBody>
      </p:sp>
      <p:pic>
        <p:nvPicPr>
          <p:cNvPr id="21" name="Imagen 20">
            <a:extLst>
              <a:ext uri="{FF2B5EF4-FFF2-40B4-BE49-F238E27FC236}">
                <a16:creationId xmlns:a16="http://schemas.microsoft.com/office/drawing/2014/main" id="{EE5895B9-EB0E-47DA-BA91-C1E938A4DDBD}"/>
              </a:ext>
            </a:extLst>
          </p:cNvPr>
          <p:cNvPicPr>
            <a:picLocks noChangeAspect="1"/>
          </p:cNvPicPr>
          <p:nvPr/>
        </p:nvPicPr>
        <p:blipFill>
          <a:blip r:embed="rId2"/>
          <a:stretch>
            <a:fillRect/>
          </a:stretch>
        </p:blipFill>
        <p:spPr>
          <a:xfrm>
            <a:off x="1746127" y="1285003"/>
            <a:ext cx="8699746" cy="5456393"/>
          </a:xfrm>
          <a:prstGeom prst="rect">
            <a:avLst/>
          </a:prstGeom>
        </p:spPr>
      </p:pic>
    </p:spTree>
    <p:extLst>
      <p:ext uri="{BB962C8B-B14F-4D97-AF65-F5344CB8AC3E}">
        <p14:creationId xmlns:p14="http://schemas.microsoft.com/office/powerpoint/2010/main" val="12420309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788B0-3D5A-4D3D-AE38-D42958870D39}"/>
              </a:ext>
            </a:extLst>
          </p:cNvPr>
          <p:cNvSpPr>
            <a:spLocks noGrp="1"/>
          </p:cNvSpPr>
          <p:nvPr>
            <p:ph type="title"/>
          </p:nvPr>
        </p:nvSpPr>
        <p:spPr>
          <a:xfrm>
            <a:off x="1514292" y="513612"/>
            <a:ext cx="9894133" cy="1031216"/>
          </a:xfrm>
        </p:spPr>
        <p:txBody>
          <a:bodyPr anchor="b">
            <a:normAutofit/>
          </a:bodyPr>
          <a:lstStyle/>
          <a:p>
            <a:r>
              <a:rPr lang="es-ES" dirty="0"/>
              <a:t>Agenda</a:t>
            </a:r>
          </a:p>
        </p:txBody>
      </p:sp>
      <p:pic>
        <p:nvPicPr>
          <p:cNvPr id="4" name="Imagen 3">
            <a:extLst>
              <a:ext uri="{FF2B5EF4-FFF2-40B4-BE49-F238E27FC236}">
                <a16:creationId xmlns:a16="http://schemas.microsoft.com/office/drawing/2014/main" id="{D91035AA-DD07-40B9-B70C-1EB6CA86E24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9670" y="2589086"/>
            <a:ext cx="4898627" cy="2755478"/>
          </a:xfrm>
          <a:prstGeom prst="rect">
            <a:avLst/>
          </a:prstGeom>
        </p:spPr>
      </p:pic>
      <p:sp>
        <p:nvSpPr>
          <p:cNvPr id="3" name="Marcador de contenido 2">
            <a:extLst>
              <a:ext uri="{FF2B5EF4-FFF2-40B4-BE49-F238E27FC236}">
                <a16:creationId xmlns:a16="http://schemas.microsoft.com/office/drawing/2014/main" id="{E8B956D1-B8FC-494F-999B-2844A5992C95}"/>
              </a:ext>
            </a:extLst>
          </p:cNvPr>
          <p:cNvSpPr>
            <a:spLocks noGrp="1"/>
          </p:cNvSpPr>
          <p:nvPr>
            <p:ph idx="1"/>
          </p:nvPr>
        </p:nvSpPr>
        <p:spPr>
          <a:xfrm>
            <a:off x="7781373" y="2279151"/>
            <a:ext cx="3627063" cy="3387145"/>
          </a:xfrm>
        </p:spPr>
        <p:txBody>
          <a:bodyPr anchor="ctr">
            <a:normAutofit/>
          </a:bodyPr>
          <a:lstStyle/>
          <a:p>
            <a:pPr marL="514350" indent="-514350">
              <a:buFont typeface="+mj-lt"/>
              <a:buAutoNum type="arabicPeriod"/>
            </a:pPr>
            <a:endParaRPr lang="es-ES" sz="1700" dirty="0"/>
          </a:p>
          <a:p>
            <a:pPr marL="514350" indent="-514350">
              <a:buFont typeface="+mj-lt"/>
              <a:buAutoNum type="arabicPeriod"/>
            </a:pPr>
            <a:endParaRPr lang="es-ES" sz="1700" dirty="0"/>
          </a:p>
          <a:p>
            <a:pPr marL="514350" indent="-514350">
              <a:buFont typeface="+mj-lt"/>
              <a:buAutoNum type="arabicPeriod"/>
            </a:pPr>
            <a:endParaRPr lang="es-ES" sz="1700" dirty="0"/>
          </a:p>
          <a:p>
            <a:pPr marL="514350" indent="-514350">
              <a:buFont typeface="+mj-lt"/>
              <a:buAutoNum type="arabicPeriod"/>
            </a:pPr>
            <a:r>
              <a:rPr lang="es-ES" sz="1700" dirty="0"/>
              <a:t>¿Qué es DevOps?</a:t>
            </a:r>
          </a:p>
          <a:p>
            <a:pPr marL="514350" indent="-514350">
              <a:buFont typeface="+mj-lt"/>
              <a:buAutoNum type="arabicPeriod"/>
            </a:pPr>
            <a:r>
              <a:rPr lang="es-ES" sz="1700" dirty="0"/>
              <a:t>¿Cómo se implementa?</a:t>
            </a:r>
          </a:p>
          <a:p>
            <a:pPr marL="514350" indent="-514350">
              <a:buFont typeface="+mj-lt"/>
              <a:buAutoNum type="arabicPeriod"/>
            </a:pPr>
            <a:r>
              <a:rPr lang="es-ES" sz="1700" dirty="0"/>
              <a:t>¿Qué puede salir mal?</a:t>
            </a:r>
          </a:p>
          <a:p>
            <a:pPr marL="514350" indent="-514350">
              <a:buFont typeface="+mj-lt"/>
              <a:buAutoNum type="arabicPeriod"/>
            </a:pPr>
            <a:r>
              <a:rPr lang="es-ES" sz="1700" dirty="0"/>
              <a:t>¿Cómo lo arreglamos?</a:t>
            </a:r>
          </a:p>
        </p:txBody>
      </p:sp>
    </p:spTree>
    <p:extLst>
      <p:ext uri="{BB962C8B-B14F-4D97-AF65-F5344CB8AC3E}">
        <p14:creationId xmlns:p14="http://schemas.microsoft.com/office/powerpoint/2010/main" val="864855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66506" y="2168783"/>
            <a:ext cx="348540" cy="3894212"/>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5216" y="3316300"/>
            <a:ext cx="1794353" cy="2836582"/>
          </a:xfrm>
          <a:prstGeom prst="rect">
            <a:avLst/>
          </a:prstGeom>
        </p:spPr>
      </p:pic>
      <p:sp>
        <p:nvSpPr>
          <p:cNvPr id="7" name="Title 6"/>
          <p:cNvSpPr>
            <a:spLocks noGrp="1"/>
          </p:cNvSpPr>
          <p:nvPr>
            <p:ph type="title"/>
          </p:nvPr>
        </p:nvSpPr>
        <p:spPr/>
        <p:txBody>
          <a:bodyPr/>
          <a:lstStyle/>
          <a:p>
            <a:r>
              <a:rPr lang="en-US" dirty="0"/>
              <a:t>Happy DevOps</a:t>
            </a:r>
          </a:p>
        </p:txBody>
      </p:sp>
      <p:sp>
        <p:nvSpPr>
          <p:cNvPr id="23" name="TextBox 22"/>
          <p:cNvSpPr txBox="1"/>
          <p:nvPr/>
        </p:nvSpPr>
        <p:spPr>
          <a:xfrm>
            <a:off x="742838" y="5724963"/>
            <a:ext cx="866917" cy="615435"/>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DEV</a:t>
            </a:r>
          </a:p>
        </p:txBody>
      </p:sp>
      <p:sp>
        <p:nvSpPr>
          <p:cNvPr id="24" name="TextBox 23"/>
          <p:cNvSpPr txBox="1"/>
          <p:nvPr/>
        </p:nvSpPr>
        <p:spPr>
          <a:xfrm>
            <a:off x="5843720" y="5724963"/>
            <a:ext cx="855696" cy="615435"/>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OPS</a:t>
            </a:r>
          </a:p>
        </p:txBody>
      </p:sp>
      <p:grpSp>
        <p:nvGrpSpPr>
          <p:cNvPr id="30" name="Group 29"/>
          <p:cNvGrpSpPr/>
          <p:nvPr/>
        </p:nvGrpSpPr>
        <p:grpSpPr>
          <a:xfrm>
            <a:off x="6588495" y="2610726"/>
            <a:ext cx="5280247" cy="3599195"/>
            <a:chOff x="6720748" y="2662342"/>
            <a:chExt cx="5387655" cy="3672408"/>
          </a:xfrm>
        </p:grpSpPr>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32"/>
              <a:endParaRPr lang="en-US" sz="1766">
                <a:solidFill>
                  <a:srgbClr val="FFFFFF"/>
                </a:solidFill>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17" tIns="44808" rIns="89617" bIns="44808" numCol="1" anchor="t" anchorCtr="0" compatLnSpc="1">
              <a:prstTxWarp prst="textNoShape">
                <a:avLst/>
              </a:prstTxWarp>
            </a:bodyPr>
            <a:lstStyle/>
            <a:p>
              <a:pPr defTabSz="914132"/>
              <a:endParaRPr lang="en-US" sz="1766">
                <a:solidFill>
                  <a:srgbClr val="FFFFFF"/>
                </a:solidFill>
              </a:endParaRPr>
            </a:p>
          </p:txBody>
        </p:sp>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80924" y="3499572"/>
            <a:ext cx="1235252" cy="2623588"/>
          </a:xfrm>
          <a:prstGeom prst="rect">
            <a:avLst/>
          </a:prstGeom>
        </p:spPr>
      </p:pic>
      <p:sp>
        <p:nvSpPr>
          <p:cNvPr id="36" name="Rectangle 35"/>
          <p:cNvSpPr/>
          <p:nvPr/>
        </p:nvSpPr>
        <p:spPr bwMode="auto">
          <a:xfrm>
            <a:off x="3941099" y="6293438"/>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476617" y="6440680"/>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5211043" y="632170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2447649">
            <a:off x="4875506" y="6218176"/>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rot="19319000">
            <a:off x="3170803" y="6343269"/>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rot="19378518">
            <a:off x="3787331" y="6139117"/>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418618" y="629454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rot="19860261">
            <a:off x="2988102" y="6248082"/>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1160600" y="6211939"/>
            <a:ext cx="8215251" cy="407249"/>
            <a:chOff x="1182443" y="6336809"/>
            <a:chExt cx="8382361" cy="415533"/>
          </a:xfrm>
        </p:grpSpPr>
        <p:sp>
          <p:nvSpPr>
            <p:cNvPr id="31" name="Rectangle 30"/>
            <p:cNvSpPr/>
            <p:nvPr/>
          </p:nvSpPr>
          <p:spPr bwMode="auto">
            <a:xfrm>
              <a:off x="4756888" y="64677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482116"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805829"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576646" y="642628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140850"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920502"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908031" y="6576518"/>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5136108"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45982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907660"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716684"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058803"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286880"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2610593"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2447649">
              <a:off x="2733412" y="633680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82443" y="6526986"/>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7852836"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7661860"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003979"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8232056"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73415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9057864"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rot="2447649">
              <a:off x="9285083" y="6507963"/>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rot="19860261">
              <a:off x="8532367" y="6458990"/>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6621782"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6375336"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6881797"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7" name="Picture 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41959" y="3471053"/>
            <a:ext cx="1267059" cy="2666214"/>
          </a:xfrm>
          <a:prstGeom prst="rect">
            <a:avLst/>
          </a:prstGeom>
        </p:spPr>
      </p:pic>
      <p:sp>
        <p:nvSpPr>
          <p:cNvPr id="156" name="TextBox 155"/>
          <p:cNvSpPr txBox="1"/>
          <p:nvPr/>
        </p:nvSpPr>
        <p:spPr>
          <a:xfrm>
            <a:off x="9390651" y="5745801"/>
            <a:ext cx="1710032" cy="615435"/>
          </a:xfrm>
          <a:prstGeom prst="rect">
            <a:avLst/>
          </a:prstGeom>
          <a:noFill/>
        </p:spPr>
        <p:txBody>
          <a:bodyPr wrap="none" lIns="179235" tIns="143388" rIns="179235" bIns="143388" rtlCol="0">
            <a:spAutoFit/>
          </a:bodyPr>
          <a:lstStyle/>
          <a:p>
            <a:pPr defTabSz="914132">
              <a:lnSpc>
                <a:spcPct val="90000"/>
              </a:lnSpc>
              <a:spcAft>
                <a:spcPts val="588"/>
              </a:spcAft>
            </a:pPr>
            <a:r>
              <a:rPr lang="en-US" sz="2353" dirty="0">
                <a:solidFill>
                  <a:schemeClr val="bg1"/>
                </a:solidFill>
              </a:rPr>
              <a:t>Production</a:t>
            </a:r>
          </a:p>
        </p:txBody>
      </p:sp>
      <p:grpSp>
        <p:nvGrpSpPr>
          <p:cNvPr id="14" name="Group 13"/>
          <p:cNvGrpSpPr/>
          <p:nvPr/>
        </p:nvGrpSpPr>
        <p:grpSpPr>
          <a:xfrm>
            <a:off x="2788492" y="3823243"/>
            <a:ext cx="642154" cy="662658"/>
            <a:chOff x="4700201" y="3899524"/>
            <a:chExt cx="655217" cy="676137"/>
          </a:xfrm>
        </p:grpSpPr>
        <p:sp>
          <p:nvSpPr>
            <p:cNvPr id="26" name="Freeform 25"/>
            <p:cNvSpPr/>
            <p:nvPr/>
          </p:nvSpPr>
          <p:spPr bwMode="auto">
            <a:xfrm>
              <a:off x="4726897" y="3920166"/>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57" descr="Custom:  Freeform 57"/>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defTabSz="895944"/>
              <a:endParaRPr lang="en-US" sz="1667">
                <a:solidFill>
                  <a:srgbClr val="000000"/>
                </a:solidFill>
              </a:endParaRPr>
            </a:p>
          </p:txBody>
        </p:sp>
      </p:grpSp>
      <p:grpSp>
        <p:nvGrpSpPr>
          <p:cNvPr id="74" name="Group 73"/>
          <p:cNvGrpSpPr/>
          <p:nvPr/>
        </p:nvGrpSpPr>
        <p:grpSpPr>
          <a:xfrm>
            <a:off x="2759015" y="3830210"/>
            <a:ext cx="642154" cy="662658"/>
            <a:chOff x="4700201" y="3899524"/>
            <a:chExt cx="655217" cy="676137"/>
          </a:xfrm>
        </p:grpSpPr>
        <p:sp>
          <p:nvSpPr>
            <p:cNvPr id="75" name="Freeform 74"/>
            <p:cNvSpPr/>
            <p:nvPr/>
          </p:nvSpPr>
          <p:spPr bwMode="auto">
            <a:xfrm>
              <a:off x="4726897" y="3920166"/>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57" descr="Custom:  Freeform 57"/>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defTabSz="895944"/>
              <a:endParaRPr lang="en-US" sz="1667">
                <a:solidFill>
                  <a:srgbClr val="000000"/>
                </a:solidFill>
              </a:endParaRPr>
            </a:p>
          </p:txBody>
        </p:sp>
      </p:grpSp>
      <p:pic>
        <p:nvPicPr>
          <p:cNvPr id="25" name="Picture 7"/>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138951" y="2214734"/>
            <a:ext cx="4600800" cy="4600800"/>
          </a:xfrm>
          <a:prstGeom prst="rect">
            <a:avLst/>
          </a:prstGeom>
        </p:spPr>
      </p:pic>
    </p:spTree>
    <p:extLst>
      <p:ext uri="{BB962C8B-B14F-4D97-AF65-F5344CB8AC3E}">
        <p14:creationId xmlns:p14="http://schemas.microsoft.com/office/powerpoint/2010/main" val="416027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0" nodeType="clickEffect">
                                  <p:stCondLst>
                                    <p:cond delay="0"/>
                                  </p:stCondLst>
                                  <p:childTnLst>
                                    <p:animMotion origin="layout" path="M -0.00026 -0.00045 C 0.00166 -0.07331 0.02336 -0.18316 0.00842 -0.34975 C 0.00344 -0.37222 -0.00536 -0.41557 -0.02017 -0.45211 C -0.04455 -0.4882 -0.04034 -0.50522 -0.11336 -0.51815 " pathEditMode="relative" rAng="0" ptsTypes="AAAA">
                                      <p:cBhvr>
                                        <p:cTn id="11" dur="650" spd="-100000" fill="hold"/>
                                        <p:tgtEl>
                                          <p:spTgt spid="43"/>
                                        </p:tgtEl>
                                        <p:attrNameLst>
                                          <p:attrName>ppt_x</p:attrName>
                                          <p:attrName>ppt_y</p:attrName>
                                        </p:attrNameLst>
                                      </p:cBhvr>
                                      <p:rCtr x="-4966" y="-25897"/>
                                    </p:animMotion>
                                  </p:childTnLst>
                                </p:cTn>
                              </p:par>
                              <p:par>
                                <p:cTn id="12" presetID="42" presetClass="path" presetSubtype="0" accel="50000" decel="50000" fill="hold" grpId="0" nodeType="withEffect">
                                  <p:stCondLst>
                                    <p:cond delay="0"/>
                                  </p:stCondLst>
                                  <p:childTnLst>
                                    <p:animMotion origin="layout" path="M -2.3998E-6 2.77803E-6 L -0.02119 -0.47141 " pathEditMode="relative" rAng="0" ptsTypes="AA">
                                      <p:cBhvr>
                                        <p:cTn id="13" dur="650" spd="-100000" fill="hold"/>
                                        <p:tgtEl>
                                          <p:spTgt spid="45"/>
                                        </p:tgtEl>
                                        <p:attrNameLst>
                                          <p:attrName>ppt_x</p:attrName>
                                          <p:attrName>ppt_y</p:attrName>
                                        </p:attrNameLst>
                                      </p:cBhvr>
                                      <p:rCtr x="-1059" y="-23581"/>
                                    </p:animMotion>
                                  </p:childTnLst>
                                </p:cTn>
                              </p:par>
                              <p:par>
                                <p:cTn id="14" presetID="37" presetClass="path" presetSubtype="0" accel="50000" decel="50000" fill="hold" grpId="0" nodeType="withEffect">
                                  <p:stCondLst>
                                    <p:cond delay="0"/>
                                  </p:stCondLst>
                                  <p:childTnLst>
                                    <p:animMotion origin="layout" path="M -0.00076 -0.00022 C -0.01162 -0.06877 -0.02106 -0.10712 -0.03191 -0.17498 C -0.04072 -0.2467 -0.03421 -0.40081 -0.01787 -0.46799 C -0.00651 -0.52814 0.01813 -0.56627 0.0411 -0.57784 " pathEditMode="relative" rAng="0" ptsTypes="AAAA">
                                      <p:cBhvr>
                                        <p:cTn id="15" dur="650" spd="-100000" fill="hold"/>
                                        <p:tgtEl>
                                          <p:spTgt spid="53"/>
                                        </p:tgtEl>
                                        <p:attrNameLst>
                                          <p:attrName>ppt_x</p:attrName>
                                          <p:attrName>ppt_y</p:attrName>
                                        </p:attrNameLst>
                                      </p:cBhvr>
                                      <p:rCtr x="345" y="-28892"/>
                                    </p:animMotion>
                                  </p:childTnLst>
                                </p:cTn>
                              </p:par>
                              <p:par>
                                <p:cTn id="16" presetID="42" presetClass="path" presetSubtype="0" accel="50000" decel="50000" fill="hold" grpId="0" nodeType="withEffect">
                                  <p:stCondLst>
                                    <p:cond delay="0"/>
                                  </p:stCondLst>
                                  <p:childTnLst>
                                    <p:animMotion origin="layout" path="M -3.51034E-6 5.94644E-7 L 0.02579 -0.18815 " pathEditMode="relative" rAng="0" ptsTypes="AA">
                                      <p:cBhvr>
                                        <p:cTn id="17" dur="650" spd="-100000" fill="hold"/>
                                        <p:tgtEl>
                                          <p:spTgt spid="44"/>
                                        </p:tgtEl>
                                        <p:attrNameLst>
                                          <p:attrName>ppt_x</p:attrName>
                                          <p:attrName>ppt_y</p:attrName>
                                        </p:attrNameLst>
                                      </p:cBhvr>
                                      <p:rCtr x="1289" y="-9419"/>
                                    </p:animMotion>
                                  </p:childTnLst>
                                </p:cTn>
                              </p:par>
                              <p:par>
                                <p:cTn id="18" presetID="42" presetClass="path" presetSubtype="0" accel="50000" decel="50000" fill="hold" grpId="0" nodeType="withEffect">
                                  <p:stCondLst>
                                    <p:cond delay="0"/>
                                  </p:stCondLst>
                                  <p:childTnLst>
                                    <p:animMotion origin="layout" path="M 3.7784E-7 3.41807E-6 L -0.03549 -0.36814 " pathEditMode="relative" rAng="0" ptsTypes="AA">
                                      <p:cBhvr>
                                        <p:cTn id="19" dur="650" spd="-100000" fill="hold"/>
                                        <p:tgtEl>
                                          <p:spTgt spid="36"/>
                                        </p:tgtEl>
                                        <p:attrNameLst>
                                          <p:attrName>ppt_x</p:attrName>
                                          <p:attrName>ppt_y</p:attrName>
                                        </p:attrNameLst>
                                      </p:cBhvr>
                                      <p:rCtr x="-1774" y="-18407"/>
                                    </p:animMotion>
                                  </p:childTnLst>
                                </p:cTn>
                              </p:par>
                              <p:par>
                                <p:cTn id="20" presetID="42" presetClass="path" presetSubtype="0" accel="50000" decel="50000" fill="hold" grpId="0" nodeType="withEffect">
                                  <p:stCondLst>
                                    <p:cond delay="0"/>
                                  </p:stCondLst>
                                  <p:childTnLst>
                                    <p:animMotion origin="layout" path="M -7.78657E-7 1.91103E-6 L -0.07914 -0.46641 " pathEditMode="relative" rAng="0" ptsTypes="AA">
                                      <p:cBhvr>
                                        <p:cTn id="21" dur="650" spd="-100000" fill="hold"/>
                                        <p:tgtEl>
                                          <p:spTgt spid="38"/>
                                        </p:tgtEl>
                                        <p:attrNameLst>
                                          <p:attrName>ppt_x</p:attrName>
                                          <p:attrName>ppt_y</p:attrName>
                                        </p:attrNameLst>
                                      </p:cBhvr>
                                      <p:rCtr x="-3957" y="-23332"/>
                                    </p:animMotion>
                                  </p:childTnLst>
                                </p:cTn>
                              </p:par>
                              <p:par>
                                <p:cTn id="22" presetID="42" presetClass="path" presetSubtype="0" accel="50000" decel="50000" fill="hold" grpId="0" nodeType="withEffect">
                                  <p:stCondLst>
                                    <p:cond delay="0"/>
                                  </p:stCondLst>
                                  <p:childTnLst>
                                    <p:animMotion origin="layout" path="M -1.53434E-6 -3.54517E-6 L 0.08808 -0.30231 " pathEditMode="relative" rAng="0" ptsTypes="AA">
                                      <p:cBhvr>
                                        <p:cTn id="23" dur="650" spd="-100000" fill="hold"/>
                                        <p:tgtEl>
                                          <p:spTgt spid="51"/>
                                        </p:tgtEl>
                                        <p:attrNameLst>
                                          <p:attrName>ppt_x</p:attrName>
                                          <p:attrName>ppt_y</p:attrName>
                                        </p:attrNameLst>
                                      </p:cBhvr>
                                      <p:rCtr x="4404" y="-15116"/>
                                    </p:animMotion>
                                  </p:childTnLst>
                                </p:cTn>
                              </p:par>
                              <p:par>
                                <p:cTn id="24" presetID="10" presetClass="exit" presetSubtype="0" fill="hold" nodeType="withEffect">
                                  <p:stCondLst>
                                    <p:cond delay="400"/>
                                  </p:stCondLst>
                                  <p:childTnLst>
                                    <p:animEffect transition="out" filter="fade">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par>
                                <p:cTn id="27" presetID="10" presetClass="entr" presetSubtype="0" fill="hold" nodeType="withEffect">
                                  <p:stCondLst>
                                    <p:cond delay="60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1100"/>
                            </p:stCondLst>
                            <p:childTnLst>
                              <p:par>
                                <p:cTn id="31" presetID="10" presetClass="entr" presetSubtype="0" fill="hold" nodeType="afterEffect">
                                  <p:stCondLst>
                                    <p:cond delay="50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xit" presetSubtype="0" fill="hold" nodeType="withEffect">
                                  <p:stCondLst>
                                    <p:cond delay="50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par>
                          <p:cTn id="37" fill="hold">
                            <p:stCondLst>
                              <p:cond delay="2100"/>
                            </p:stCondLst>
                            <p:childTnLst>
                              <p:par>
                                <p:cTn id="38" presetID="42" presetClass="path" presetSubtype="0" accel="50000" decel="50000" fill="hold" nodeType="afterEffect">
                                  <p:stCondLst>
                                    <p:cond delay="0"/>
                                  </p:stCondLst>
                                  <p:childTnLst>
                                    <p:animMotion origin="layout" path="M -3.37758E-6 -3.34998E-6 L -0.14028 0.00432 " pathEditMode="relative" rAng="0" ptsTypes="AA">
                                      <p:cBhvr>
                                        <p:cTn id="39" dur="1000" fill="hold"/>
                                        <p:tgtEl>
                                          <p:spTgt spid="12"/>
                                        </p:tgtEl>
                                        <p:attrNameLst>
                                          <p:attrName>ppt_x</p:attrName>
                                          <p:attrName>ppt_y</p:attrName>
                                        </p:attrNameLst>
                                      </p:cBhvr>
                                      <p:rCtr x="-7021" y="204"/>
                                    </p:animMotion>
                                  </p:childTnLst>
                                </p:cTn>
                              </p:par>
                              <p:par>
                                <p:cTn id="40" presetID="42" presetClass="path" presetSubtype="0" accel="50000" decel="50000" fill="hold" grpId="0" nodeType="withEffect">
                                  <p:stCondLst>
                                    <p:cond delay="0"/>
                                  </p:stCondLst>
                                  <p:childTnLst>
                                    <p:animMotion origin="layout" path="M 2.72147E-6 5.12937E-7 L -0.14029 0.00431 " pathEditMode="relative" rAng="0" ptsTypes="AA">
                                      <p:cBhvr>
                                        <p:cTn id="41" dur="1000" fill="hold"/>
                                        <p:tgtEl>
                                          <p:spTgt spid="24"/>
                                        </p:tgtEl>
                                        <p:attrNameLst>
                                          <p:attrName>ppt_x</p:attrName>
                                          <p:attrName>ppt_y</p:attrName>
                                        </p:attrNameLst>
                                      </p:cBhvr>
                                      <p:rCtr x="-7021" y="204"/>
                                    </p:animMotion>
                                  </p:childTnLst>
                                </p:cTn>
                              </p:par>
                            </p:childTnLst>
                          </p:cTn>
                        </p:par>
                        <p:par>
                          <p:cTn id="42" fill="hold">
                            <p:stCondLst>
                              <p:cond delay="31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600"/>
                            </p:stCondLst>
                            <p:childTnLst>
                              <p:par>
                                <p:cTn id="47" presetID="10" presetClass="entr" presetSubtype="0" fill="hold" grpId="0" nodeType="after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500"/>
                                        <p:tgtEl>
                                          <p:spTgt spid="156"/>
                                        </p:tgtEl>
                                      </p:cBhvr>
                                    </p:animEffect>
                                  </p:childTnLst>
                                </p:cTn>
                              </p:par>
                            </p:childTnLst>
                          </p:cTn>
                        </p:par>
                        <p:par>
                          <p:cTn id="50" fill="hold">
                            <p:stCondLst>
                              <p:cond delay="4100"/>
                            </p:stCondLst>
                            <p:childTnLst>
                              <p:par>
                                <p:cTn id="51" presetID="44" presetClass="path" presetSubtype="0" accel="50000" decel="50000" fill="hold" nodeType="afterEffect">
                                  <p:stCondLst>
                                    <p:cond delay="300"/>
                                  </p:stCondLst>
                                  <p:childTnLst>
                                    <p:animMotion origin="layout" path="M -4.47536E-6 -0.00045 C 0.02119 -0.01384 0.10378 -0.29936 0.26079 -0.27099 C 0.41282 -0.24239 0.51175 -0.0665 0.58017 0.1725 " pathEditMode="relative" rAng="0" ptsTypes="AAA">
                                      <p:cBhvr>
                                        <p:cTn id="52" dur="1000" fill="hold"/>
                                        <p:tgtEl>
                                          <p:spTgt spid="14"/>
                                        </p:tgtEl>
                                        <p:attrNameLst>
                                          <p:attrName>ppt_x</p:attrName>
                                          <p:attrName>ppt_y</p:attrName>
                                        </p:attrNameLst>
                                      </p:cBhvr>
                                      <p:rCtr x="29002" y="-4970"/>
                                    </p:animMotion>
                                  </p:childTnLst>
                                </p:cTn>
                              </p:par>
                            </p:childTnLst>
                          </p:cTn>
                        </p:par>
                        <p:par>
                          <p:cTn id="53" fill="hold">
                            <p:stCondLst>
                              <p:cond delay="5400"/>
                            </p:stCondLst>
                            <p:childTnLst>
                              <p:par>
                                <p:cTn id="54" presetID="10" presetClass="exit" presetSubtype="0" fill="hold" nodeType="after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repeatCount="indefinite" fill="hold" nodeType="clickEffect">
                                  <p:stCondLst>
                                    <p:cond delay="0"/>
                                  </p:stCondLst>
                                  <p:endCondLst>
                                    <p:cond evt="onNext" delay="0">
                                      <p:tgtEl>
                                        <p:sldTgt/>
                                      </p:tgtEl>
                                    </p:cond>
                                  </p:end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childTnLst>
                          </p:cTn>
                        </p:par>
                        <p:par>
                          <p:cTn id="62" fill="hold">
                            <p:stCondLst>
                              <p:cond delay="500"/>
                            </p:stCondLst>
                            <p:childTnLst>
                              <p:par>
                                <p:cTn id="63" presetID="44" presetClass="path" presetSubtype="0" repeatCount="indefinite" accel="50000" decel="50000" fill="hold" nodeType="afterEffect">
                                  <p:stCondLst>
                                    <p:cond delay="0"/>
                                  </p:stCondLst>
                                  <p:endCondLst>
                                    <p:cond evt="onNext" delay="0">
                                      <p:tgtEl>
                                        <p:sldTgt/>
                                      </p:tgtEl>
                                    </p:cond>
                                  </p:endCondLst>
                                  <p:childTnLst>
                                    <p:animMotion origin="layout" path="M 8.5014E-7 0.00023 C 0.0194 -0.01339 0.09535 -0.29936 0.23947 -0.27077 C 0.37912 -0.24217 0.52042 -0.06786 0.58335 0.17158 " pathEditMode="relative" rAng="0" ptsTypes="AAA">
                                      <p:cBhvr>
                                        <p:cTn id="64" dur="500" fill="hold"/>
                                        <p:tgtEl>
                                          <p:spTgt spid="74"/>
                                        </p:tgtEl>
                                        <p:attrNameLst>
                                          <p:attrName>ppt_x</p:attrName>
                                          <p:attrName>ppt_y</p:attrName>
                                        </p:attrNameLst>
                                      </p:cBhvr>
                                      <p:rCtr x="29168" y="-5084"/>
                                    </p:animMotion>
                                  </p:childTnLst>
                                </p:cTn>
                              </p:par>
                            </p:childTnLst>
                          </p:cTn>
                        </p:par>
                        <p:par>
                          <p:cTn id="65" fill="hold">
                            <p:stCondLst>
                              <p:cond delay="1000"/>
                            </p:stCondLst>
                            <p:childTnLst>
                              <p:par>
                                <p:cTn id="66" presetID="10" presetClass="exit" presetSubtype="0" repeatCount="indefinite" fill="hold" nodeType="afterEffect">
                                  <p:stCondLst>
                                    <p:cond delay="300"/>
                                  </p:stCondLst>
                                  <p:endCondLst>
                                    <p:cond evt="onNext" delay="0">
                                      <p:tgtEl>
                                        <p:sldTgt/>
                                      </p:tgtEl>
                                    </p:cond>
                                  </p:endCondLst>
                                  <p:childTnLst>
                                    <p:animEffect transition="out" filter="fade">
                                      <p:cBhvr>
                                        <p:cTn id="67" dur="500"/>
                                        <p:tgtEl>
                                          <p:spTgt spid="74"/>
                                        </p:tgtEl>
                                      </p:cBhvr>
                                    </p:animEffect>
                                    <p:set>
                                      <p:cBhvr>
                                        <p:cTn id="68" dur="1" fill="hold">
                                          <p:stCondLst>
                                            <p:cond delay="499"/>
                                          </p:stCondLst>
                                        </p:cTn>
                                        <p:tgtEl>
                                          <p:spTgt spid="7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animBg="1"/>
      <p:bldP spid="38" grpId="0" animBg="1"/>
      <p:bldP spid="43" grpId="0" animBg="1"/>
      <p:bldP spid="44" grpId="0" animBg="1"/>
      <p:bldP spid="45" grpId="0" animBg="1"/>
      <p:bldP spid="51" grpId="0" animBg="1"/>
      <p:bldP spid="53" grpId="0" animBg="1"/>
      <p:bldP spid="1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40A55-89D8-443F-A416-AB365F1A2350}"/>
              </a:ext>
            </a:extLst>
          </p:cNvPr>
          <p:cNvSpPr>
            <a:spLocks noGrp="1"/>
          </p:cNvSpPr>
          <p:nvPr>
            <p:ph type="ctrTitle" idx="4294967295"/>
          </p:nvPr>
        </p:nvSpPr>
        <p:spPr>
          <a:xfrm>
            <a:off x="5362575" y="4741863"/>
            <a:ext cx="6829425" cy="862012"/>
          </a:xfrm>
        </p:spPr>
        <p:txBody>
          <a:bodyPr>
            <a:normAutofit/>
          </a:bodyPr>
          <a:lstStyle/>
          <a:p>
            <a:pPr algn="l"/>
            <a:r>
              <a:rPr lang="es-ES" sz="4000">
                <a:solidFill>
                  <a:srgbClr val="FFFFFF"/>
                </a:solidFill>
              </a:rPr>
              <a:t>GRACIAS</a:t>
            </a:r>
          </a:p>
        </p:txBody>
      </p:sp>
      <p:pic>
        <p:nvPicPr>
          <p:cNvPr id="4" name="Imagen 3">
            <a:extLst>
              <a:ext uri="{FF2B5EF4-FFF2-40B4-BE49-F238E27FC236}">
                <a16:creationId xmlns:a16="http://schemas.microsoft.com/office/drawing/2014/main" id="{768472D7-A0D8-42C3-AC71-769A51299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36" y="387111"/>
            <a:ext cx="3797570" cy="1879796"/>
          </a:xfrm>
          <a:prstGeom prst="rect">
            <a:avLst/>
          </a:prstGeom>
        </p:spPr>
      </p:pic>
      <p:pic>
        <p:nvPicPr>
          <p:cNvPr id="13" name="Imagen 12">
            <a:extLst>
              <a:ext uri="{FF2B5EF4-FFF2-40B4-BE49-F238E27FC236}">
                <a16:creationId xmlns:a16="http://schemas.microsoft.com/office/drawing/2014/main" id="{6B4BF10F-6E40-48B0-A92D-477829844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73" y="2422097"/>
            <a:ext cx="3712082" cy="2013804"/>
          </a:xfrm>
          <a:prstGeom prst="rect">
            <a:avLst/>
          </a:prstGeom>
        </p:spPr>
      </p:pic>
      <p:pic>
        <p:nvPicPr>
          <p:cNvPr id="9" name="Imagen 8">
            <a:extLst>
              <a:ext uri="{FF2B5EF4-FFF2-40B4-BE49-F238E27FC236}">
                <a16:creationId xmlns:a16="http://schemas.microsoft.com/office/drawing/2014/main" id="{EDE672CD-F1D3-45F2-961A-56725E2E2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2549" y="816443"/>
            <a:ext cx="3793472" cy="3121900"/>
          </a:xfrm>
          <a:prstGeom prst="rect">
            <a:avLst/>
          </a:prstGeom>
        </p:spPr>
      </p:pic>
      <p:pic>
        <p:nvPicPr>
          <p:cNvPr id="7" name="Imagen 6">
            <a:extLst>
              <a:ext uri="{FF2B5EF4-FFF2-40B4-BE49-F238E27FC236}">
                <a16:creationId xmlns:a16="http://schemas.microsoft.com/office/drawing/2014/main" id="{7337621C-73AF-4395-B06B-ACDF1A8610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6176" y="1337696"/>
            <a:ext cx="3797984" cy="2079395"/>
          </a:xfrm>
          <a:prstGeom prst="rect">
            <a:avLst/>
          </a:prstGeom>
        </p:spPr>
      </p:pic>
      <p:pic>
        <p:nvPicPr>
          <p:cNvPr id="11" name="Imagen 10">
            <a:extLst>
              <a:ext uri="{FF2B5EF4-FFF2-40B4-BE49-F238E27FC236}">
                <a16:creationId xmlns:a16="http://schemas.microsoft.com/office/drawing/2014/main" id="{B4D0A121-B762-4488-AA44-91E797D3EC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3515" y="4284555"/>
            <a:ext cx="3775683" cy="2010551"/>
          </a:xfrm>
          <a:prstGeom prst="rect">
            <a:avLst/>
          </a:prstGeom>
        </p:spPr>
      </p:pic>
    </p:spTree>
    <p:extLst>
      <p:ext uri="{BB962C8B-B14F-4D97-AF65-F5344CB8AC3E}">
        <p14:creationId xmlns:p14="http://schemas.microsoft.com/office/powerpoint/2010/main" val="147326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F97B8E5-005C-4D5E-ADE5-4C0E5EECF7AA}"/>
              </a:ext>
            </a:extLst>
          </p:cNvPr>
          <p:cNvSpPr/>
          <p:nvPr/>
        </p:nvSpPr>
        <p:spPr>
          <a:xfrm>
            <a:off x="838200" y="5937935"/>
            <a:ext cx="10337800" cy="369332"/>
          </a:xfrm>
          <a:prstGeom prst="rect">
            <a:avLst/>
          </a:prstGeom>
        </p:spPr>
        <p:txBody>
          <a:bodyPr wrap="square">
            <a:spAutoFit/>
          </a:bodyPr>
          <a:lstStyle/>
          <a:p>
            <a:r>
              <a:rPr lang="es-ES" dirty="0">
                <a:hlinkClick r:id="rId2"/>
              </a:rPr>
              <a:t>https://play.kahoot.it/#/?quizId=a5dfc113-386b-4ff8-8616-5defab8f73c6</a:t>
            </a:r>
            <a:endParaRPr lang="es-ES" dirty="0"/>
          </a:p>
        </p:txBody>
      </p:sp>
      <p:sp>
        <p:nvSpPr>
          <p:cNvPr id="4" name="Rectangle 3">
            <a:extLst>
              <a:ext uri="{FF2B5EF4-FFF2-40B4-BE49-F238E27FC236}">
                <a16:creationId xmlns:a16="http://schemas.microsoft.com/office/drawing/2014/main" id="{06049611-A184-4283-BACA-56AA79BC41F4}"/>
              </a:ext>
            </a:extLst>
          </p:cNvPr>
          <p:cNvSpPr>
            <a:spLocks noChangeArrowheads="1"/>
          </p:cNvSpPr>
          <p:nvPr/>
        </p:nvSpPr>
        <p:spPr bwMode="auto">
          <a:xfrm>
            <a:off x="4092990" y="1549400"/>
            <a:ext cx="6027073" cy="3924424"/>
          </a:xfrm>
          <a:prstGeom prst="rect">
            <a:avLst/>
          </a:prstGeom>
          <a:solidFill>
            <a:schemeClr val="bg1">
              <a:lumMod val="95000"/>
            </a:schemeClr>
          </a:solidFill>
          <a:ln w="9525">
            <a:noFill/>
            <a:miter lim="800000"/>
            <a:headEnd/>
            <a:tailEnd/>
          </a:ln>
        </p:spPr>
        <p:txBody>
          <a:bodyPr wrap="square">
            <a:noAutofit/>
          </a:bodyPr>
          <a:lstStyle/>
          <a:p>
            <a:pPr marL="0" marR="0" lvl="0" indent="0" algn="ctr" defTabSz="914400" eaLnBrk="1" fontAlgn="auto" latinLnBrk="0" hangingPunct="1">
              <a:lnSpc>
                <a:spcPct val="100000"/>
              </a:lnSpc>
              <a:spcBef>
                <a:spcPts val="600"/>
              </a:spcBef>
              <a:spcAft>
                <a:spcPts val="300"/>
              </a:spcAft>
              <a:buClr>
                <a:srgbClr val="B9D405"/>
              </a:buClr>
              <a:buSzTx/>
              <a:buFontTx/>
              <a:buNone/>
              <a:tabLst>
                <a:tab pos="180975" algn="l"/>
              </a:tabLst>
              <a:defRPr/>
            </a:pPr>
            <a:endParaRPr kumimoji="0" lang="es-ES" sz="1600" b="1" i="0" u="none" strike="noStrike" kern="0" cap="none" spc="0" normalizeH="0" baseline="0" noProof="0" dirty="0">
              <a:ln>
                <a:noFill/>
              </a:ln>
              <a:solidFill>
                <a:prstClr val="black"/>
              </a:solidFill>
              <a:effectLst/>
              <a:uLnTx/>
              <a:uFillTx/>
              <a:latin typeface="Arial" pitchFamily="34" charset="0"/>
              <a:cs typeface="Arial" pitchFamily="34" charset="0"/>
            </a:endParaRPr>
          </a:p>
          <a:p>
            <a:pPr marR="0" lvl="0" indent="0" defTabSz="913927" fontAlgn="base">
              <a:lnSpc>
                <a:spcPct val="100000"/>
              </a:lnSpc>
              <a:spcBef>
                <a:spcPct val="0"/>
              </a:spcBef>
              <a:spcAft>
                <a:spcPct val="0"/>
              </a:spcAft>
              <a:buClr>
                <a:srgbClr val="B9D405"/>
              </a:buClr>
              <a:buSzTx/>
              <a:buFontTx/>
              <a:buNone/>
              <a:tabLst>
                <a:tab pos="180975" algn="l"/>
              </a:tabLst>
              <a:defRPr/>
            </a:pPr>
            <a:r>
              <a:rPr lang="es-ES_tradnl" sz="1961" dirty="0">
                <a:gradFill>
                  <a:gsLst>
                    <a:gs pos="0">
                      <a:srgbClr val="008272"/>
                    </a:gs>
                    <a:gs pos="100000">
                      <a:srgbClr val="008272"/>
                    </a:gs>
                  </a:gsLst>
                  <a:lin ang="5400000" scaled="0"/>
                </a:gradFill>
                <a:latin typeface="Segoe UI Light"/>
                <a:cs typeface="Segoe UI" pitchFamily="34" charset="0"/>
              </a:rPr>
              <a:t>Trabajáis en los SS.II. de una empresa tipo (grande, tradicional y altamente </a:t>
            </a:r>
            <a:r>
              <a:rPr lang="es-ES_tradnl" sz="1961" dirty="0" err="1">
                <a:gradFill>
                  <a:gsLst>
                    <a:gs pos="0">
                      <a:srgbClr val="008272"/>
                    </a:gs>
                    <a:gs pos="100000">
                      <a:srgbClr val="008272"/>
                    </a:gs>
                  </a:gsLst>
                  <a:lin ang="5400000" scaled="0"/>
                </a:gradFill>
                <a:latin typeface="Segoe UI Light"/>
                <a:cs typeface="Segoe UI" pitchFamily="34" charset="0"/>
              </a:rPr>
              <a:t>departamentizada</a:t>
            </a:r>
            <a:r>
              <a:rPr lang="es-ES_tradnl" sz="1961" dirty="0">
                <a:gradFill>
                  <a:gsLst>
                    <a:gs pos="0">
                      <a:srgbClr val="008272"/>
                    </a:gs>
                    <a:gs pos="100000">
                      <a:srgbClr val="008272"/>
                    </a:gs>
                  </a:gsLst>
                  <a:lin ang="5400000" scaled="0"/>
                </a:gradFill>
                <a:latin typeface="Segoe UI Light"/>
                <a:cs typeface="Segoe UI" pitchFamily="34" charset="0"/>
              </a:rPr>
              <a:t>). El CIO ha oído hablar de DevOps en un congreso y de lo bien que funciona para reducir costes y conseguir beneficios y hacer las cosas como lo hacen grandes empresas tipo Google o Facebook.</a:t>
            </a:r>
          </a:p>
          <a:p>
            <a:pPr marR="0" lvl="0" indent="0" defTabSz="913927" fontAlgn="base">
              <a:lnSpc>
                <a:spcPct val="100000"/>
              </a:lnSpc>
              <a:spcBef>
                <a:spcPct val="0"/>
              </a:spcBef>
              <a:spcAft>
                <a:spcPct val="0"/>
              </a:spcAft>
              <a:buClr>
                <a:srgbClr val="B9D405"/>
              </a:buClr>
              <a:buSzTx/>
              <a:buFontTx/>
              <a:buNone/>
              <a:tabLst>
                <a:tab pos="180975" algn="l"/>
              </a:tabLst>
              <a:defRPr/>
            </a:pPr>
            <a:endParaRPr lang="es-ES_tradnl" sz="1961" dirty="0">
              <a:gradFill>
                <a:gsLst>
                  <a:gs pos="0">
                    <a:srgbClr val="008272"/>
                  </a:gs>
                  <a:gs pos="100000">
                    <a:srgbClr val="008272"/>
                  </a:gs>
                </a:gsLst>
                <a:lin ang="5400000" scaled="0"/>
              </a:gradFill>
              <a:latin typeface="Segoe UI Light"/>
              <a:cs typeface="Segoe UI" pitchFamily="34" charset="0"/>
            </a:endParaRPr>
          </a:p>
          <a:p>
            <a:pPr marR="0" lvl="0" indent="0" defTabSz="913927" fontAlgn="base">
              <a:lnSpc>
                <a:spcPct val="100000"/>
              </a:lnSpc>
              <a:spcBef>
                <a:spcPct val="0"/>
              </a:spcBef>
              <a:spcAft>
                <a:spcPct val="0"/>
              </a:spcAft>
              <a:buClr>
                <a:srgbClr val="B9D405"/>
              </a:buClr>
              <a:buSzTx/>
              <a:buFontTx/>
              <a:buNone/>
              <a:tabLst>
                <a:tab pos="180975" algn="l"/>
              </a:tabLst>
              <a:defRPr/>
            </a:pPr>
            <a:r>
              <a:rPr lang="es-ES_tradnl" sz="1961" dirty="0">
                <a:gradFill>
                  <a:gsLst>
                    <a:gs pos="0">
                      <a:srgbClr val="008272"/>
                    </a:gs>
                    <a:gs pos="100000">
                      <a:srgbClr val="008272"/>
                    </a:gs>
                  </a:gsLst>
                  <a:lin ang="5400000" scaled="0"/>
                </a:gradFill>
                <a:latin typeface="Segoe UI Light"/>
                <a:cs typeface="Segoe UI" pitchFamily="34" charset="0"/>
              </a:rPr>
              <a:t>Le ha preguntado a vuestro Jefe (un director) que le ha dicho que vosotros se lo explicaréis muy bien y os han convocado en 15 minutos.</a:t>
            </a:r>
          </a:p>
          <a:p>
            <a:pPr marR="0" lvl="0" indent="0" defTabSz="913927" fontAlgn="base">
              <a:lnSpc>
                <a:spcPct val="100000"/>
              </a:lnSpc>
              <a:spcBef>
                <a:spcPct val="0"/>
              </a:spcBef>
              <a:spcAft>
                <a:spcPct val="0"/>
              </a:spcAft>
              <a:buClr>
                <a:srgbClr val="B9D405"/>
              </a:buClr>
              <a:buSzTx/>
              <a:buFontTx/>
              <a:buNone/>
              <a:tabLst>
                <a:tab pos="180975" algn="l"/>
              </a:tabLst>
              <a:defRPr/>
            </a:pPr>
            <a:endParaRPr lang="es-ES_tradnl" sz="1961" dirty="0">
              <a:gradFill>
                <a:gsLst>
                  <a:gs pos="0">
                    <a:srgbClr val="008272"/>
                  </a:gs>
                  <a:gs pos="100000">
                    <a:srgbClr val="008272"/>
                  </a:gs>
                </a:gsLst>
                <a:lin ang="5400000" scaled="0"/>
              </a:gradFill>
              <a:latin typeface="Segoe UI Light"/>
              <a:cs typeface="Segoe UI" pitchFamily="34" charset="0"/>
            </a:endParaRPr>
          </a:p>
        </p:txBody>
      </p:sp>
      <p:pic>
        <p:nvPicPr>
          <p:cNvPr id="5" name="Picture 6" descr="latest (444×599)">
            <a:extLst>
              <a:ext uri="{FF2B5EF4-FFF2-40B4-BE49-F238E27FC236}">
                <a16:creationId xmlns:a16="http://schemas.microsoft.com/office/drawing/2014/main" id="{EFA3132F-C40B-4DB8-B68F-7E1C655E15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2" b="3349"/>
          <a:stretch/>
        </p:blipFill>
        <p:spPr bwMode="auto">
          <a:xfrm>
            <a:off x="928812" y="1821272"/>
            <a:ext cx="2687805" cy="345638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ECB7D140-E7C2-465F-B33A-0E5A3702E3A9}"/>
              </a:ext>
            </a:extLst>
          </p:cNvPr>
          <p:cNvSpPr>
            <a:spLocks noGrp="1"/>
          </p:cNvSpPr>
          <p:nvPr>
            <p:ph type="title"/>
          </p:nvPr>
        </p:nvSpPr>
        <p:spPr>
          <a:xfrm>
            <a:off x="838200" y="365125"/>
            <a:ext cx="10515600" cy="1325563"/>
          </a:xfrm>
        </p:spPr>
        <p:txBody>
          <a:bodyPr/>
          <a:lstStyle/>
          <a:p>
            <a:r>
              <a:rPr lang="en-US" dirty="0">
                <a:gradFill>
                  <a:gsLst>
                    <a:gs pos="1250">
                      <a:schemeClr val="tx2"/>
                    </a:gs>
                    <a:gs pos="100000">
                      <a:schemeClr val="tx2"/>
                    </a:gs>
                  </a:gsLst>
                  <a:lin ang="0" scaled="0"/>
                </a:gradFill>
              </a:rPr>
              <a:t>¿</a:t>
            </a:r>
            <a:r>
              <a:rPr lang="en-US" dirty="0" err="1">
                <a:gradFill>
                  <a:gsLst>
                    <a:gs pos="1250">
                      <a:schemeClr val="tx2"/>
                    </a:gs>
                    <a:gs pos="100000">
                      <a:schemeClr val="tx2"/>
                    </a:gs>
                  </a:gsLst>
                  <a:lin ang="0" scaled="0"/>
                </a:gradFill>
              </a:rPr>
              <a:t>Qué</a:t>
            </a:r>
            <a:r>
              <a:rPr lang="en-US" dirty="0">
                <a:gradFill>
                  <a:gsLst>
                    <a:gs pos="1250">
                      <a:schemeClr val="tx2"/>
                    </a:gs>
                    <a:gs pos="100000">
                      <a:schemeClr val="tx2"/>
                    </a:gs>
                  </a:gsLst>
                  <a:lin ang="0" scaled="0"/>
                </a:gradFill>
              </a:rPr>
              <a:t> es DevOps?</a:t>
            </a:r>
          </a:p>
        </p:txBody>
      </p:sp>
    </p:spTree>
    <p:extLst>
      <p:ext uri="{BB962C8B-B14F-4D97-AF65-F5344CB8AC3E}">
        <p14:creationId xmlns:p14="http://schemas.microsoft.com/office/powerpoint/2010/main" val="11006634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Traditional Development and Operations</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1975" y="2168603"/>
            <a:ext cx="644823" cy="3936215"/>
          </a:xfrm>
          <a:prstGeom prst="rect">
            <a:avLst/>
          </a:prstGeom>
        </p:spPr>
      </p:pic>
      <p:grpSp>
        <p:nvGrpSpPr>
          <p:cNvPr id="104" name="Group 103"/>
          <p:cNvGrpSpPr/>
          <p:nvPr/>
        </p:nvGrpSpPr>
        <p:grpSpPr>
          <a:xfrm flipH="1">
            <a:off x="4763463" y="3331734"/>
            <a:ext cx="1047820" cy="2656941"/>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endParaRPr lang="en-US" sz="1765"/>
            </a:p>
          </p:txBody>
        </p:sp>
      </p:grpSp>
      <p:sp>
        <p:nvSpPr>
          <p:cNvPr id="105" name="TextBox 104"/>
          <p:cNvSpPr txBox="1"/>
          <p:nvPr/>
        </p:nvSpPr>
        <p:spPr>
          <a:xfrm>
            <a:off x="1174288" y="4031266"/>
            <a:ext cx="698371"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tx1">
                        <a:lumMod val="50000"/>
                      </a:schemeClr>
                    </a:gs>
                    <a:gs pos="30000">
                      <a:schemeClr val="tx1">
                        <a:lumMod val="50000"/>
                      </a:schemeClr>
                    </a:gs>
                  </a:gsLst>
                  <a:lin ang="5400000" scaled="0"/>
                </a:gradFill>
              </a:rPr>
              <a:t>DEV</a:t>
            </a:r>
          </a:p>
        </p:txBody>
      </p:sp>
      <p:sp>
        <p:nvSpPr>
          <p:cNvPr id="106" name="TextBox 105"/>
          <p:cNvSpPr txBox="1"/>
          <p:nvPr/>
        </p:nvSpPr>
        <p:spPr>
          <a:xfrm>
            <a:off x="5037489" y="4059152"/>
            <a:ext cx="693657"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bg1"/>
                    </a:gs>
                    <a:gs pos="30000">
                      <a:schemeClr val="bg1"/>
                    </a:gs>
                  </a:gsLst>
                  <a:lin ang="5400000" scaled="0"/>
                </a:gradFill>
              </a:rPr>
              <a:t>OPS</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endParaRPr>
            </a:p>
          </p:txBody>
        </p:sp>
      </p:grpSp>
    </p:spTree>
    <p:extLst>
      <p:ext uri="{BB962C8B-B14F-4D97-AF65-F5344CB8AC3E}">
        <p14:creationId xmlns:p14="http://schemas.microsoft.com/office/powerpoint/2010/main" val="4095723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1377" cy="68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1480" y="1949040"/>
            <a:ext cx="8123462" cy="4601004"/>
          </a:xfrm>
          <a:prstGeom prst="rect">
            <a:avLst/>
          </a:prstGeom>
        </p:spPr>
      </p:pic>
      <p:sp>
        <p:nvSpPr>
          <p:cNvPr id="11" name="Title 1"/>
          <p:cNvSpPr txBox="1">
            <a:spLocks/>
          </p:cNvSpPr>
          <p:nvPr/>
        </p:nvSpPr>
        <p:spPr>
          <a:xfrm>
            <a:off x="302634" y="571137"/>
            <a:ext cx="2347277" cy="151298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is development </a:t>
            </a:r>
            <a:br>
              <a:rPr lang="en-US" sz="2353" dirty="0">
                <a:latin typeface="Segoe UI"/>
              </a:rPr>
            </a:br>
            <a:r>
              <a:rPr lang="en-US" sz="2353" dirty="0">
                <a:latin typeface="Segoe UI"/>
              </a:rPr>
              <a:t>and operations </a:t>
            </a:r>
            <a:r>
              <a:rPr lang="en-US" sz="2353" dirty="0">
                <a:gradFill>
                  <a:gsLst>
                    <a:gs pos="1250">
                      <a:srgbClr val="FCB614"/>
                    </a:gs>
                    <a:gs pos="100000">
                      <a:srgbClr val="FCB614"/>
                    </a:gs>
                  </a:gsLst>
                  <a:lin ang="5400000" scaled="0"/>
                </a:gradFill>
                <a:latin typeface="Segoe UI"/>
              </a:rPr>
              <a:t>collaboration</a:t>
            </a:r>
            <a:r>
              <a:rPr lang="en-US" sz="2353" dirty="0">
                <a:latin typeface="Segoe UI"/>
              </a:rPr>
              <a:t>”</a:t>
            </a:r>
          </a:p>
        </p:txBody>
      </p:sp>
      <p:sp>
        <p:nvSpPr>
          <p:cNvPr id="12" name="Title 1"/>
          <p:cNvSpPr txBox="1">
            <a:spLocks/>
          </p:cNvSpPr>
          <p:nvPr/>
        </p:nvSpPr>
        <p:spPr>
          <a:xfrm>
            <a:off x="9935376" y="571136"/>
            <a:ext cx="2132187" cy="139171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is treating your </a:t>
            </a:r>
            <a:r>
              <a:rPr lang="en-US" sz="2353" dirty="0">
                <a:gradFill>
                  <a:gsLst>
                    <a:gs pos="1250">
                      <a:srgbClr val="00BCF2"/>
                    </a:gs>
                    <a:gs pos="100000">
                      <a:srgbClr val="00BCF2"/>
                    </a:gs>
                  </a:gsLst>
                  <a:lin ang="5400000" scaled="0"/>
                </a:gradFill>
                <a:latin typeface="Segoe UI"/>
              </a:rPr>
              <a:t>i</a:t>
            </a:r>
            <a:r>
              <a:rPr lang="en-US" sz="2353" dirty="0">
                <a:gradFill>
                  <a:gsLst>
                    <a:gs pos="1250">
                      <a:srgbClr val="00BCF2"/>
                    </a:gs>
                    <a:gs pos="100000">
                      <a:srgbClr val="00BCF2"/>
                    </a:gs>
                  </a:gsLst>
                </a:gradFill>
                <a:latin typeface="Segoe UI"/>
              </a:rPr>
              <a:t>nfrastructure </a:t>
            </a:r>
            <a:br>
              <a:rPr lang="en-US" sz="2353" dirty="0">
                <a:gradFill>
                  <a:gsLst>
                    <a:gs pos="1250">
                      <a:srgbClr val="00BCF2"/>
                    </a:gs>
                    <a:gs pos="100000">
                      <a:srgbClr val="00BCF2"/>
                    </a:gs>
                  </a:gsLst>
                </a:gradFill>
                <a:latin typeface="Segoe UI"/>
              </a:rPr>
            </a:br>
            <a:r>
              <a:rPr lang="en-US" sz="2353" dirty="0">
                <a:gradFill>
                  <a:gsLst>
                    <a:gs pos="1250">
                      <a:srgbClr val="00BCF2"/>
                    </a:gs>
                    <a:gs pos="100000">
                      <a:srgbClr val="00BCF2"/>
                    </a:gs>
                  </a:gsLst>
                </a:gradFill>
                <a:latin typeface="Segoe UI"/>
              </a:rPr>
              <a:t>as code</a:t>
            </a:r>
            <a:r>
              <a:rPr lang="en-US" sz="2353" dirty="0">
                <a:latin typeface="Segoe UI"/>
              </a:rPr>
              <a:t>”</a:t>
            </a:r>
          </a:p>
        </p:txBody>
      </p:sp>
      <p:sp>
        <p:nvSpPr>
          <p:cNvPr id="13" name="Title 1"/>
          <p:cNvSpPr txBox="1">
            <a:spLocks/>
          </p:cNvSpPr>
          <p:nvPr/>
        </p:nvSpPr>
        <p:spPr>
          <a:xfrm>
            <a:off x="302633" y="3238944"/>
            <a:ext cx="2030906" cy="81315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using </a:t>
            </a:r>
            <a:r>
              <a:rPr lang="en-US" sz="2353" dirty="0">
                <a:gradFill>
                  <a:gsLst>
                    <a:gs pos="1250">
                      <a:srgbClr val="FCB614"/>
                    </a:gs>
                    <a:gs pos="100000">
                      <a:srgbClr val="FCB614"/>
                    </a:gs>
                  </a:gsLst>
                </a:gradFill>
                <a:latin typeface="Segoe UI"/>
              </a:rPr>
              <a:t>automation</a:t>
            </a:r>
            <a:r>
              <a:rPr lang="en-US" sz="2353" dirty="0">
                <a:latin typeface="Segoe UI"/>
              </a:rPr>
              <a:t>”</a:t>
            </a:r>
          </a:p>
        </p:txBody>
      </p:sp>
      <p:sp>
        <p:nvSpPr>
          <p:cNvPr id="14" name="Title 1"/>
          <p:cNvSpPr txBox="1">
            <a:spLocks/>
          </p:cNvSpPr>
          <p:nvPr/>
        </p:nvSpPr>
        <p:spPr>
          <a:xfrm>
            <a:off x="9935376" y="5331131"/>
            <a:ext cx="1628818" cy="621807"/>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a:t>
            </a:r>
            <a:r>
              <a:rPr lang="en-US" sz="2353" dirty="0">
                <a:gradFill>
                  <a:gsLst>
                    <a:gs pos="1250">
                      <a:srgbClr val="00BCF2"/>
                    </a:gs>
                    <a:gs pos="100000">
                      <a:srgbClr val="00BCF2"/>
                    </a:gs>
                  </a:gsLst>
                  <a:lin ang="5400000" scaled="0"/>
                </a:gradFill>
                <a:latin typeface="Segoe UI"/>
              </a:rPr>
              <a:t>Kanban</a:t>
            </a:r>
            <a:r>
              <a:rPr lang="en-US" sz="2353" dirty="0">
                <a:solidFill>
                  <a:srgbClr val="0072C6"/>
                </a:solidFill>
                <a:latin typeface="Segoe UI"/>
              </a:rPr>
              <a:t> </a:t>
            </a:r>
            <a:br>
              <a:rPr lang="en-US" sz="2353" dirty="0">
                <a:solidFill>
                  <a:srgbClr val="0072C6"/>
                </a:solidFill>
                <a:latin typeface="Segoe UI"/>
              </a:rPr>
            </a:br>
            <a:r>
              <a:rPr lang="en-US" sz="2353" dirty="0">
                <a:gradFill>
                  <a:gsLst>
                    <a:gs pos="1250">
                      <a:schemeClr val="tx1"/>
                    </a:gs>
                    <a:gs pos="100000">
                      <a:schemeClr val="tx1"/>
                    </a:gs>
                  </a:gsLst>
                </a:gradFill>
                <a:latin typeface="Segoe UI"/>
              </a:rPr>
              <a:t>for Ops?</a:t>
            </a:r>
            <a:r>
              <a:rPr lang="en-US" sz="2353" dirty="0">
                <a:latin typeface="Segoe UI"/>
              </a:rPr>
              <a:t>”</a:t>
            </a:r>
          </a:p>
        </p:txBody>
      </p:sp>
      <p:sp>
        <p:nvSpPr>
          <p:cNvPr id="7" name="Title 1"/>
          <p:cNvSpPr txBox="1">
            <a:spLocks/>
          </p:cNvSpPr>
          <p:nvPr/>
        </p:nvSpPr>
        <p:spPr>
          <a:xfrm>
            <a:off x="9935376" y="3238944"/>
            <a:ext cx="1784695" cy="81609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feature </a:t>
            </a:r>
            <a:r>
              <a:rPr lang="en-US" sz="2353" dirty="0">
                <a:gradFill>
                  <a:gsLst>
                    <a:gs pos="1250">
                      <a:srgbClr val="00BCF2"/>
                    </a:gs>
                    <a:gs pos="100000">
                      <a:srgbClr val="00BCF2"/>
                    </a:gs>
                  </a:gsLst>
                </a:gradFill>
                <a:latin typeface="Segoe UI"/>
              </a:rPr>
              <a:t>switches</a:t>
            </a:r>
            <a:r>
              <a:rPr lang="en-US" sz="2353" dirty="0">
                <a:gradFill>
                  <a:gsLst>
                    <a:gs pos="1250">
                      <a:schemeClr val="tx1"/>
                    </a:gs>
                    <a:gs pos="100000">
                      <a:schemeClr val="tx1"/>
                    </a:gs>
                  </a:gsLst>
                </a:gradFill>
                <a:latin typeface="Segoe UI"/>
              </a:rPr>
              <a:t>”</a:t>
            </a:r>
          </a:p>
        </p:txBody>
      </p:sp>
      <p:sp>
        <p:nvSpPr>
          <p:cNvPr id="8" name="Title 1"/>
          <p:cNvSpPr txBox="1">
            <a:spLocks/>
          </p:cNvSpPr>
          <p:nvPr/>
        </p:nvSpPr>
        <p:spPr>
          <a:xfrm>
            <a:off x="302633" y="5331131"/>
            <a:ext cx="2224282" cy="868312"/>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9398" indent="-149398" defTabSz="932563"/>
            <a:r>
              <a:rPr lang="en-US" sz="2353" b="1" dirty="0">
                <a:latin typeface="Segoe UI"/>
              </a:rPr>
              <a:t>“DevOps</a:t>
            </a:r>
            <a:r>
              <a:rPr lang="en-US" sz="2353" dirty="0">
                <a:latin typeface="Segoe UI"/>
              </a:rPr>
              <a:t> </a:t>
            </a:r>
            <a:br>
              <a:rPr lang="en-US" sz="2353" dirty="0">
                <a:gradFill>
                  <a:gsLst>
                    <a:gs pos="1250">
                      <a:srgbClr val="FFFFFF"/>
                    </a:gs>
                    <a:gs pos="100000">
                      <a:srgbClr val="FFFFFF"/>
                    </a:gs>
                  </a:gsLst>
                  <a:lin ang="5400000" scaled="0"/>
                </a:gradFill>
                <a:latin typeface="Segoe UI"/>
              </a:rPr>
            </a:br>
            <a:r>
              <a:rPr lang="en-US" sz="2353" dirty="0">
                <a:latin typeface="Segoe UI"/>
              </a:rPr>
              <a:t>is </a:t>
            </a:r>
            <a:r>
              <a:rPr lang="en-US" sz="2353" dirty="0">
                <a:gradFill>
                  <a:gsLst>
                    <a:gs pos="1250">
                      <a:srgbClr val="FCB614"/>
                    </a:gs>
                    <a:gs pos="100000">
                      <a:srgbClr val="FCB614"/>
                    </a:gs>
                  </a:gsLst>
                </a:gradFill>
                <a:latin typeface="Segoe UI"/>
              </a:rPr>
              <a:t>small </a:t>
            </a:r>
            <a:r>
              <a:rPr lang="en-US" sz="2353" dirty="0">
                <a:latin typeface="Segoe UI"/>
              </a:rPr>
              <a:t>deployments”</a:t>
            </a:r>
          </a:p>
        </p:txBody>
      </p:sp>
      <p:grpSp>
        <p:nvGrpSpPr>
          <p:cNvPr id="4" name="Group 3"/>
          <p:cNvGrpSpPr/>
          <p:nvPr/>
        </p:nvGrpSpPr>
        <p:grpSpPr>
          <a:xfrm>
            <a:off x="3855257" y="895941"/>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961" dirty="0">
                  <a:gradFill>
                    <a:gsLst>
                      <a:gs pos="2917">
                        <a:srgbClr val="FFFFFF"/>
                      </a:gs>
                      <a:gs pos="30000">
                        <a:srgbClr val="FFFFFF"/>
                      </a:gs>
                    </a:gsLst>
                    <a:lin ang="5400000" scaled="0"/>
                  </a:gradFill>
                  <a:latin typeface="Segoe UI"/>
                  <a:cs typeface="Segoe UI" panose="020B0502040204020203" pitchFamily="34" charset="0"/>
                </a:rPr>
                <a:t>It’s </a:t>
              </a:r>
              <a:r>
                <a:rPr lang="en-US" sz="1961" dirty="0" err="1">
                  <a:gradFill>
                    <a:gsLst>
                      <a:gs pos="2917">
                        <a:srgbClr val="FFFFFF"/>
                      </a:gs>
                      <a:gs pos="30000">
                        <a:srgbClr val="FFFFFF"/>
                      </a:gs>
                    </a:gsLst>
                    <a:lin ang="5400000" scaled="0"/>
                  </a:gradFill>
                  <a:latin typeface="Segoe UI"/>
                  <a:cs typeface="Segoe UI" panose="020B0502040204020203" pitchFamily="34" charset="0"/>
                </a:rPr>
                <a:t>DevOps</a:t>
              </a:r>
              <a:r>
                <a:rPr lang="en-US" sz="1961"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552556"/>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298301"/>
            <a:ext cx="1783116" cy="1267983"/>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765" dirty="0">
                  <a:gradFill>
                    <a:gsLst>
                      <a:gs pos="2917">
                        <a:srgbClr val="FFFFFF"/>
                      </a:gs>
                      <a:gs pos="30000">
                        <a:srgbClr val="FFFFFF"/>
                      </a:gs>
                    </a:gsLst>
                    <a:lin ang="5400000" scaled="0"/>
                  </a:gradFill>
                  <a:latin typeface="Segoe UI"/>
                  <a:cs typeface="Segoe UI" panose="020B0502040204020203" pitchFamily="34" charset="0"/>
                </a:rPr>
                <a:t>It’s </a:t>
              </a:r>
              <a:r>
                <a:rPr lang="en-US" sz="1765" dirty="0" err="1">
                  <a:gradFill>
                    <a:gsLst>
                      <a:gs pos="2917">
                        <a:srgbClr val="FFFFFF"/>
                      </a:gs>
                      <a:gs pos="30000">
                        <a:srgbClr val="FFFFFF"/>
                      </a:gs>
                    </a:gsLst>
                    <a:lin ang="5400000" scaled="0"/>
                  </a:gradFill>
                  <a:latin typeface="Segoe UI"/>
                  <a:cs typeface="Segoe UI" panose="020B0502040204020203" pitchFamily="34" charset="0"/>
                </a:rPr>
                <a:t>DevOps</a:t>
              </a:r>
              <a:r>
                <a:rPr lang="en-US" sz="1765"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096970"/>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316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chemeClr val="bg1"/>
                      </a:gs>
                      <a:gs pos="100000">
                        <a:schemeClr val="bg1"/>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chemeClr val="bg1"/>
                      </a:gs>
                      <a:gs pos="100000">
                        <a:schemeClr val="bg1"/>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dirty="0">
                  <a:ln w="0"/>
                  <a:gradFill>
                    <a:gsLst>
                      <a:gs pos="1250">
                        <a:schemeClr val="bg1"/>
                      </a:gs>
                      <a:gs pos="100000">
                        <a:schemeClr val="bg1"/>
                      </a:gs>
                    </a:gsLst>
                    <a:lin ang="0" scaled="0"/>
                  </a:gradFill>
                  <a:latin typeface="Segoe UI Light"/>
                </a:rPr>
                <a:t>People</a:t>
              </a:r>
            </a:p>
          </p:txBody>
        </p:sp>
      </p:grpSp>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25" name="TextBox 24"/>
          <p:cNvSpPr txBox="1"/>
          <p:nvPr/>
        </p:nvSpPr>
        <p:spPr>
          <a:xfrm>
            <a:off x="1144463" y="3224296"/>
            <a:ext cx="698371"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cstate="email">
            <a:extLst>
              <a:ext uri="{28A0092B-C50C-407E-A947-70E740481C1C}">
                <a14:useLocalDpi xmlns:a14="http://schemas.microsoft.com/office/drawing/2010/main"/>
              </a:ext>
            </a:extLst>
          </a:blip>
          <a:stretch>
            <a:fillRect/>
          </a:stretch>
        </p:blipFill>
        <p:spPr>
          <a:xfrm>
            <a:off x="2581197" y="2885633"/>
            <a:ext cx="121204" cy="134464"/>
          </a:xfrm>
          <a:prstGeom prst="rect">
            <a:avLst/>
          </a:prstGeom>
        </p:spPr>
      </p:pic>
      <p:pic>
        <p:nvPicPr>
          <p:cNvPr id="57" name="Picture 56"/>
          <p:cNvPicPr>
            <a:picLocks/>
          </p:cNvPicPr>
          <p:nvPr/>
        </p:nvPicPr>
        <p:blipFill>
          <a:blip r:embed="rId9" cstate="email">
            <a:extLst>
              <a:ext uri="{28A0092B-C50C-407E-A947-70E740481C1C}">
                <a14:useLocalDpi xmlns:a14="http://schemas.microsoft.com/office/drawing/2010/main"/>
              </a:ext>
            </a:extLst>
          </a:blip>
          <a:stretch>
            <a:fillRect/>
          </a:stretch>
        </p:blipFill>
        <p:spPr>
          <a:xfrm flipH="1">
            <a:off x="2850343" y="2885633"/>
            <a:ext cx="121204" cy="134464"/>
          </a:xfrm>
          <a:prstGeom prst="rect">
            <a:avLst/>
          </a:prstGeom>
        </p:spPr>
      </p:pic>
      <p:sp>
        <p:nvSpPr>
          <p:cNvPr id="58" name="TextBox 57"/>
          <p:cNvSpPr txBox="1"/>
          <p:nvPr/>
        </p:nvSpPr>
        <p:spPr>
          <a:xfrm>
            <a:off x="2402003" y="3224296"/>
            <a:ext cx="693657" cy="502564"/>
          </a:xfrm>
          <a:prstGeom prst="rect">
            <a:avLst/>
          </a:prstGeom>
          <a:noFill/>
        </p:spPr>
        <p:txBody>
          <a:bodyPr wrap="none" lIns="179285" tIns="143428" rIns="179285" bIns="143428" rtlCol="0">
            <a:spAutoFit/>
          </a:bodyPr>
          <a:lstStyle/>
          <a:p>
            <a:pPr>
              <a:lnSpc>
                <a:spcPct val="90000"/>
              </a:lnSpc>
              <a:spcAft>
                <a:spcPts val="588"/>
              </a:spcAft>
            </a:pPr>
            <a:r>
              <a:rPr lang="en-US" sz="1568" b="1"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1398171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55597" y="1762211"/>
            <a:ext cx="3870501" cy="3870500"/>
            <a:chOff x="566737" y="1797050"/>
            <a:chExt cx="3948113" cy="3948112"/>
          </a:xfrm>
        </p:grpSpPr>
        <p:sp>
          <p:nvSpPr>
            <p:cNvPr id="219"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nvGrpSpPr>
          <p:cNvPr id="25" name="Group 24"/>
          <p:cNvGrpSpPr/>
          <p:nvPr/>
        </p:nvGrpSpPr>
        <p:grpSpPr>
          <a:xfrm>
            <a:off x="4038581" y="1777774"/>
            <a:ext cx="3868945" cy="3870500"/>
            <a:chOff x="4119562" y="1812925"/>
            <a:chExt cx="3946525" cy="3948112"/>
          </a:xfrm>
        </p:grpSpPr>
        <p:sp>
          <p:nvSpPr>
            <p:cNvPr id="5" name="Oval 3164"/>
            <p:cNvSpPr>
              <a:spLocks noChangeArrowheads="1"/>
            </p:cNvSpPr>
            <p:nvPr/>
          </p:nvSpPr>
          <p:spPr bwMode="auto">
            <a:xfrm>
              <a:off x="4119562" y="1812925"/>
              <a:ext cx="3946525" cy="3948112"/>
            </a:xfrm>
            <a:prstGeom prst="ellipse">
              <a:avLst/>
            </a:pr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18" name="Group 17"/>
            <p:cNvGrpSpPr/>
            <p:nvPr/>
          </p:nvGrpSpPr>
          <p:grpSpPr>
            <a:xfrm>
              <a:off x="5021262" y="2311489"/>
              <a:ext cx="2259013" cy="2589123"/>
              <a:chOff x="5021262" y="2311489"/>
              <a:chExt cx="2259013" cy="2589123"/>
            </a:xfrm>
          </p:grpSpPr>
          <p:sp>
            <p:nvSpPr>
              <p:cNvPr id="103"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pic>
            <p:nvPicPr>
              <p:cNvPr id="525" name="Picture 5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5371643" y="2311489"/>
                <a:ext cx="1456194" cy="2100173"/>
              </a:xfrm>
              <a:prstGeom prst="rect">
                <a:avLst/>
              </a:prstGeom>
            </p:spPr>
          </p:pic>
        </p:grpSp>
      </p:grpSp>
      <p:grpSp>
        <p:nvGrpSpPr>
          <p:cNvPr id="27" name="Group 26"/>
          <p:cNvGrpSpPr/>
          <p:nvPr/>
        </p:nvGrpSpPr>
        <p:grpSpPr>
          <a:xfrm>
            <a:off x="7630505" y="1762211"/>
            <a:ext cx="3868945" cy="3870500"/>
            <a:chOff x="7783512" y="1797050"/>
            <a:chExt cx="3946525" cy="3948112"/>
          </a:xfrm>
        </p:grpSpPr>
        <p:sp>
          <p:nvSpPr>
            <p:cNvPr id="26"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20" name="Group 19"/>
            <p:cNvGrpSpPr/>
            <p:nvPr/>
          </p:nvGrpSpPr>
          <p:grpSpPr>
            <a:xfrm>
              <a:off x="8628062" y="2409031"/>
              <a:ext cx="2259013" cy="2491581"/>
              <a:chOff x="8628062" y="2409031"/>
              <a:chExt cx="2259013" cy="2491581"/>
            </a:xfrm>
          </p:grpSpPr>
          <p:sp>
            <p:nvSpPr>
              <p:cNvPr id="64" name="Oval 3251"/>
              <p:cNvSpPr>
                <a:spLocks noChangeArrowheads="1"/>
              </p:cNvSpPr>
              <p:nvPr/>
            </p:nvSpPr>
            <p:spPr bwMode="auto">
              <a:xfrm>
                <a:off x="8628062" y="2640012"/>
                <a:ext cx="2259013" cy="2260600"/>
              </a:xfrm>
              <a:prstGeom prst="ellipse">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564" name="Group 563"/>
              <p:cNvGrpSpPr/>
              <p:nvPr/>
            </p:nvGrpSpPr>
            <p:grpSpPr>
              <a:xfrm>
                <a:off x="8658219" y="2409031"/>
                <a:ext cx="2187575" cy="2030413"/>
                <a:chOff x="8701088" y="2387600"/>
                <a:chExt cx="2187575" cy="2030413"/>
              </a:xfrm>
            </p:grpSpPr>
            <p:sp>
              <p:nvSpPr>
                <p:cNvPr id="565"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66"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67"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68"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69"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0"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1"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2"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3"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4"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5"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6"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7"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78"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82"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85"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1"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2"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3"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4"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5"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6"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7"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8"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99"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0"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1"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2"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3"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4"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5"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6"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7"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8"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09"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0"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1"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2"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3"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4"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5"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6"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7"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8"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19"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0"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1"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2"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3"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4"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5"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6"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7"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8"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29"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0"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1"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2"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3"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4"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5"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6"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7"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8"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39"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0"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1"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2"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3"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4"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5"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6"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7"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8"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49"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50"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grpSp>
      <p:grpSp>
        <p:nvGrpSpPr>
          <p:cNvPr id="68" name="Group 67"/>
          <p:cNvGrpSpPr/>
          <p:nvPr/>
        </p:nvGrpSpPr>
        <p:grpSpPr>
          <a:xfrm>
            <a:off x="1613876" y="1108567"/>
            <a:ext cx="2435600" cy="1573412"/>
            <a:chOff x="1646237" y="1130300"/>
            <a:chExt cx="2484439" cy="1604962"/>
          </a:xfrm>
        </p:grpSpPr>
        <p:sp>
          <p:nvSpPr>
            <p:cNvPr id="207"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65" name="Group 64"/>
            <p:cNvGrpSpPr/>
            <p:nvPr/>
          </p:nvGrpSpPr>
          <p:grpSpPr>
            <a:xfrm>
              <a:off x="1646237" y="1130300"/>
              <a:ext cx="2484439" cy="1604962"/>
              <a:chOff x="1646237" y="1130300"/>
              <a:chExt cx="2484439" cy="1604962"/>
            </a:xfrm>
          </p:grpSpPr>
          <p:sp>
            <p:nvSpPr>
              <p:cNvPr id="208"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09" name="Rectangle 3471"/>
              <p:cNvSpPr>
                <a:spLocks noChangeArrowheads="1"/>
              </p:cNvSpPr>
              <p:nvPr/>
            </p:nvSpPr>
            <p:spPr bwMode="auto">
              <a:xfrm>
                <a:off x="1646237" y="1439862"/>
                <a:ext cx="76142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896386"/>
                <a:r>
                  <a:rPr lang="en-US" altLang="en-US" sz="882" dirty="0">
                    <a:solidFill>
                      <a:srgbClr val="002050"/>
                    </a:solidFill>
                    <a:latin typeface="Segoe UI" panose="020B0502040204020203" pitchFamily="34" charset="0"/>
                  </a:rPr>
                  <a:t>Outperforming</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teams are</a:t>
                </a:r>
                <a:endParaRPr lang="en-US" altLang="en-US" sz="1765" dirty="0">
                  <a:solidFill>
                    <a:srgbClr val="505050"/>
                  </a:solidFill>
                  <a:latin typeface="Segoe UI" panose="020B0502040204020203" pitchFamily="34" charset="0"/>
                </a:endParaRPr>
              </a:p>
            </p:txBody>
          </p:sp>
          <p:sp>
            <p:nvSpPr>
              <p:cNvPr id="213"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14"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15"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16"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17"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70"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85" name="Rectangle 3197"/>
              <p:cNvSpPr>
                <a:spLocks noChangeArrowheads="1"/>
              </p:cNvSpPr>
              <p:nvPr/>
            </p:nvSpPr>
            <p:spPr bwMode="auto">
              <a:xfrm rot="20020218">
                <a:off x="3102423" y="1332514"/>
                <a:ext cx="6123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collaborate</a:t>
                </a:r>
                <a:endParaRPr lang="en-US" altLang="en-US" sz="1765" dirty="0">
                  <a:solidFill>
                    <a:srgbClr val="505050"/>
                  </a:solidFill>
                  <a:latin typeface="Segoe UI" panose="020B0502040204020203" pitchFamily="34" charset="0"/>
                </a:endParaRPr>
              </a:p>
            </p:txBody>
          </p:sp>
          <p:sp>
            <p:nvSpPr>
              <p:cNvPr id="486" name="Rectangle 3197"/>
              <p:cNvSpPr>
                <a:spLocks noChangeArrowheads="1"/>
              </p:cNvSpPr>
              <p:nvPr/>
            </p:nvSpPr>
            <p:spPr bwMode="auto">
              <a:xfrm rot="21304823">
                <a:off x="3203633" y="1659742"/>
                <a:ext cx="60753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extensively</a:t>
                </a:r>
                <a:endParaRPr lang="en-US" altLang="en-US" sz="1765" dirty="0">
                  <a:solidFill>
                    <a:srgbClr val="505050"/>
                  </a:solidFill>
                  <a:latin typeface="Segoe UI" panose="020B0502040204020203" pitchFamily="34" charset="0"/>
                </a:endParaRPr>
              </a:p>
            </p:txBody>
          </p:sp>
          <p:sp>
            <p:nvSpPr>
              <p:cNvPr id="487" name="Rectangle 3197"/>
              <p:cNvSpPr>
                <a:spLocks noChangeArrowheads="1"/>
              </p:cNvSpPr>
              <p:nvPr/>
            </p:nvSpPr>
            <p:spPr bwMode="auto">
              <a:xfrm rot="768786">
                <a:off x="3176961" y="1968667"/>
                <a:ext cx="519373"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with their</a:t>
                </a:r>
                <a:endParaRPr lang="en-US" altLang="en-US" sz="1765" dirty="0">
                  <a:solidFill>
                    <a:srgbClr val="505050"/>
                  </a:solidFill>
                  <a:latin typeface="Segoe UI" panose="020B0502040204020203" pitchFamily="34" charset="0"/>
                </a:endParaRPr>
              </a:p>
            </p:txBody>
          </p:sp>
          <p:sp>
            <p:nvSpPr>
              <p:cNvPr id="488" name="Rectangle 3197"/>
              <p:cNvSpPr>
                <a:spLocks noChangeArrowheads="1"/>
              </p:cNvSpPr>
              <p:nvPr/>
            </p:nvSpPr>
            <p:spPr bwMode="auto">
              <a:xfrm rot="1988426">
                <a:off x="3023714" y="2305442"/>
                <a:ext cx="698909"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counterparts</a:t>
                </a:r>
                <a:endParaRPr lang="en-US" altLang="en-US" sz="1765" dirty="0">
                  <a:solidFill>
                    <a:srgbClr val="505050"/>
                  </a:solidFill>
                  <a:latin typeface="Segoe UI" panose="020B0502040204020203" pitchFamily="34" charset="0"/>
                </a:endParaRPr>
              </a:p>
            </p:txBody>
          </p:sp>
          <p:sp>
            <p:nvSpPr>
              <p:cNvPr id="210" name="Rectangle 3515"/>
              <p:cNvSpPr>
                <a:spLocks noChangeArrowheads="1"/>
              </p:cNvSpPr>
              <p:nvPr/>
            </p:nvSpPr>
            <p:spPr bwMode="auto">
              <a:xfrm>
                <a:off x="2459038" y="1521364"/>
                <a:ext cx="24045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765" dirty="0">
                    <a:solidFill>
                      <a:srgbClr val="002050"/>
                    </a:solidFill>
                    <a:latin typeface="Segoe UI Light" panose="020B0502040204020203" pitchFamily="34" charset="0"/>
                  </a:rPr>
                  <a:t>54</a:t>
                </a:r>
                <a:endParaRPr lang="en-US" altLang="en-US" sz="1765" dirty="0">
                  <a:solidFill>
                    <a:srgbClr val="505050"/>
                  </a:solidFill>
                  <a:latin typeface="Segoe UI" panose="020B0502040204020203" pitchFamily="34" charset="0"/>
                </a:endParaRPr>
              </a:p>
            </p:txBody>
          </p:sp>
          <p:sp>
            <p:nvSpPr>
              <p:cNvPr id="211" name="Rectangle 3516"/>
              <p:cNvSpPr>
                <a:spLocks noChangeArrowheads="1"/>
              </p:cNvSpPr>
              <p:nvPr/>
            </p:nvSpPr>
            <p:spPr bwMode="auto">
              <a:xfrm>
                <a:off x="2709863" y="1539875"/>
                <a:ext cx="1506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470" dirty="0">
                    <a:solidFill>
                      <a:srgbClr val="002050"/>
                    </a:solidFill>
                    <a:latin typeface="Segoe UI Light" panose="020B0502040204020203" pitchFamily="34" charset="0"/>
                  </a:rPr>
                  <a:t>%</a:t>
                </a:r>
                <a:endParaRPr lang="en-US" altLang="en-US" sz="1765" dirty="0">
                  <a:solidFill>
                    <a:srgbClr val="505050"/>
                  </a:solidFill>
                  <a:latin typeface="Segoe UI" panose="020B0502040204020203" pitchFamily="34" charset="0"/>
                </a:endParaRPr>
              </a:p>
            </p:txBody>
          </p:sp>
          <p:sp>
            <p:nvSpPr>
              <p:cNvPr id="212" name="Rectangle 3517"/>
              <p:cNvSpPr>
                <a:spLocks noChangeArrowheads="1"/>
              </p:cNvSpPr>
              <p:nvPr/>
            </p:nvSpPr>
            <p:spPr bwMode="auto">
              <a:xfrm>
                <a:off x="2459038" y="1752600"/>
                <a:ext cx="3924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002050"/>
                    </a:solidFill>
                    <a:latin typeface="Segoe UI" panose="020B0502040204020203" pitchFamily="34" charset="0"/>
                  </a:rPr>
                  <a:t>more</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likely to </a:t>
                </a:r>
                <a:endParaRPr lang="en-US" altLang="en-US" sz="1765" dirty="0">
                  <a:solidFill>
                    <a:srgbClr val="505050"/>
                  </a:solidFill>
                  <a:latin typeface="Segoe UI" panose="020B0502040204020203" pitchFamily="34" charset="0"/>
                </a:endParaRPr>
              </a:p>
            </p:txBody>
          </p:sp>
        </p:grpSp>
      </p:grpSp>
      <p:grpSp>
        <p:nvGrpSpPr>
          <p:cNvPr id="8" name="Group 7"/>
          <p:cNvGrpSpPr/>
          <p:nvPr/>
        </p:nvGrpSpPr>
        <p:grpSpPr>
          <a:xfrm>
            <a:off x="1380432" y="1837695"/>
            <a:ext cx="2214606" cy="2960843"/>
            <a:chOff x="1408112" y="1874048"/>
            <a:chExt cx="2259013" cy="3020214"/>
          </a:xfrm>
        </p:grpSpPr>
        <p:sp>
          <p:nvSpPr>
            <p:cNvPr id="419" name="Oval 3316"/>
            <p:cNvSpPr>
              <a:spLocks noChangeArrowheads="1"/>
            </p:cNvSpPr>
            <p:nvPr/>
          </p:nvSpPr>
          <p:spPr bwMode="auto">
            <a:xfrm>
              <a:off x="1408112" y="2633662"/>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pic>
          <p:nvPicPr>
            <p:cNvPr id="523" name="Picture 5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pic>
        <p:nvPicPr>
          <p:cNvPr id="581" name="Picture 5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9174" y="2388151"/>
            <a:ext cx="1092513" cy="592637"/>
          </a:xfrm>
          <a:prstGeom prst="rect">
            <a:avLst/>
          </a:prstGeom>
        </p:spPr>
      </p:pic>
      <p:sp>
        <p:nvSpPr>
          <p:cNvPr id="29" name="Freeform 3168"/>
          <p:cNvSpPr>
            <a:spLocks noEditPoints="1"/>
          </p:cNvSpPr>
          <p:nvPr/>
        </p:nvSpPr>
        <p:spPr bwMode="auto">
          <a:xfrm>
            <a:off x="205431" y="3469464"/>
            <a:ext cx="11734450" cy="81238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66" name="Freeform 3429"/>
          <p:cNvSpPr>
            <a:spLocks/>
          </p:cNvSpPr>
          <p:nvPr/>
        </p:nvSpPr>
        <p:spPr bwMode="auto">
          <a:xfrm>
            <a:off x="1383546" y="3620425"/>
            <a:ext cx="2183480" cy="1171888"/>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89642" tIns="44821" rIns="89642" bIns="0" numCol="1" anchor="ctr" anchorCtr="0" compatLnSpc="1">
            <a:prstTxWarp prst="textNoShape">
              <a:avLst/>
            </a:prstTxWarp>
          </a:bodyPr>
          <a:lstStyle/>
          <a:p>
            <a:pPr algn="ctr" defTabSz="1066669">
              <a:lnSpc>
                <a:spcPct val="130000"/>
              </a:lnSpc>
              <a:defRPr/>
            </a:pPr>
            <a:r>
              <a:rPr lang="en-US" sz="1961" kern="0" dirty="0">
                <a:solidFill>
                  <a:srgbClr val="FFFFFF"/>
                </a:solidFill>
                <a:latin typeface="Segoe UI Light"/>
              </a:rPr>
              <a:t>Developers</a:t>
            </a:r>
          </a:p>
        </p:txBody>
      </p:sp>
      <p:grpSp>
        <p:nvGrpSpPr>
          <p:cNvPr id="62" name="Group 61"/>
          <p:cNvGrpSpPr/>
          <p:nvPr/>
        </p:nvGrpSpPr>
        <p:grpSpPr>
          <a:xfrm>
            <a:off x="119835" y="1892939"/>
            <a:ext cx="2125109" cy="1834870"/>
            <a:chOff x="122237" y="1930399"/>
            <a:chExt cx="2167722" cy="1871663"/>
          </a:xfrm>
        </p:grpSpPr>
        <p:sp>
          <p:nvSpPr>
            <p:cNvPr id="580" name="Rectangle 3449"/>
            <p:cNvSpPr>
              <a:spLocks noChangeArrowheads="1"/>
            </p:cNvSpPr>
            <p:nvPr/>
          </p:nvSpPr>
          <p:spPr bwMode="auto">
            <a:xfrm>
              <a:off x="122237" y="2647900"/>
              <a:ext cx="1213643" cy="115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r>
                <a:rPr lang="en-US" altLang="en-US" sz="1568" dirty="0">
                  <a:solidFill>
                    <a:srgbClr val="002050"/>
                  </a:solidFill>
                  <a:latin typeface="Segoe UI Light"/>
                </a:rPr>
                <a:t>26.7%</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No executive support</a:t>
              </a:r>
            </a:p>
            <a:p>
              <a:pPr algn="ctr" defTabSz="896386"/>
              <a:r>
                <a:rPr lang="en-US" altLang="en-US" sz="1568" dirty="0">
                  <a:solidFill>
                    <a:srgbClr val="002050"/>
                  </a:solidFill>
                  <a:latin typeface="Segoe UI Light"/>
                </a:rPr>
                <a:t>56.7%</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Cultural inhibitors</a:t>
              </a:r>
            </a:p>
            <a:p>
              <a:pPr algn="ctr" defTabSz="896386"/>
              <a:r>
                <a:rPr lang="en-US" altLang="en-US" sz="1568" dirty="0">
                  <a:solidFill>
                    <a:srgbClr val="002050"/>
                  </a:solidFill>
                  <a:latin typeface="Segoe UI Light"/>
                </a:rPr>
                <a:t>43.3%</a:t>
              </a:r>
              <a:br>
                <a:rPr lang="en-US" altLang="en-US" sz="882" dirty="0">
                  <a:solidFill>
                    <a:srgbClr val="002050"/>
                  </a:solidFill>
                  <a:latin typeface="Segoe UI" panose="020B0502040204020203" pitchFamily="34" charset="0"/>
                </a:rPr>
              </a:br>
              <a:r>
                <a:rPr lang="en-US" altLang="en-US" sz="882" spc="-39" dirty="0">
                  <a:solidFill>
                    <a:srgbClr val="002050"/>
                  </a:solidFill>
                  <a:latin typeface="Segoe UI" panose="020B0502040204020203" pitchFamily="34" charset="0"/>
                </a:rPr>
                <a:t>Fragmented processes</a:t>
              </a:r>
            </a:p>
          </p:txBody>
        </p:sp>
        <p:grpSp>
          <p:nvGrpSpPr>
            <p:cNvPr id="584" name="Group 583"/>
            <p:cNvGrpSpPr/>
            <p:nvPr/>
          </p:nvGrpSpPr>
          <p:grpSpPr>
            <a:xfrm>
              <a:off x="655637" y="1930399"/>
              <a:ext cx="1634322" cy="652463"/>
              <a:chOff x="780044" y="2006599"/>
              <a:chExt cx="1634322" cy="652463"/>
            </a:xfrm>
          </p:grpSpPr>
          <p:sp>
            <p:nvSpPr>
              <p:cNvPr id="33"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4"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5"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2"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3"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 name="Rectangle 3184"/>
              <p:cNvSpPr>
                <a:spLocks noChangeArrowheads="1"/>
              </p:cNvSpPr>
              <p:nvPr/>
            </p:nvSpPr>
            <p:spPr bwMode="auto">
              <a:xfrm>
                <a:off x="1084844" y="2412507"/>
                <a:ext cx="1185416" cy="153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980" kern="0" spc="-29" dirty="0">
                    <a:solidFill>
                      <a:srgbClr val="FFFFFF"/>
                    </a:solidFill>
                    <a:latin typeface="Segoe UI" panose="020B0502040204020203" pitchFamily="34" charset="0"/>
                  </a:rPr>
                  <a:t>Collaboration blockers</a:t>
                </a:r>
                <a:endParaRPr lang="en-US" altLang="en-US" sz="980" kern="0" spc="-29" dirty="0">
                  <a:solidFill>
                    <a:srgbClr val="505050"/>
                  </a:solidFill>
                  <a:latin typeface="Segoe UI" panose="020B0502040204020203" pitchFamily="34" charset="0"/>
                </a:endParaRPr>
              </a:p>
            </p:txBody>
          </p:sp>
        </p:grpSp>
      </p:grpSp>
      <p:grpSp>
        <p:nvGrpSpPr>
          <p:cNvPr id="57" name="Group 56"/>
          <p:cNvGrpSpPr/>
          <p:nvPr/>
        </p:nvGrpSpPr>
        <p:grpSpPr>
          <a:xfrm>
            <a:off x="2809109" y="5106561"/>
            <a:ext cx="2267519" cy="772336"/>
            <a:chOff x="2940049" y="5173662"/>
            <a:chExt cx="2312987" cy="787823"/>
          </a:xfrm>
        </p:grpSpPr>
        <p:sp>
          <p:nvSpPr>
            <p:cNvPr id="405" name="Rectangle 3696"/>
            <p:cNvSpPr>
              <a:spLocks noChangeArrowheads="1"/>
            </p:cNvSpPr>
            <p:nvPr/>
          </p:nvSpPr>
          <p:spPr bwMode="auto">
            <a:xfrm>
              <a:off x="2940049" y="5478462"/>
              <a:ext cx="2312987" cy="483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20000"/>
                </a:lnSpc>
              </a:pPr>
              <a:r>
                <a:rPr lang="en-US" altLang="en-US" sz="882" b="1" dirty="0">
                  <a:solidFill>
                    <a:srgbClr val="002050"/>
                  </a:solidFill>
                  <a:latin typeface="Segoe UI" panose="020B0502040204020203" pitchFamily="34" charset="0"/>
                </a:rPr>
                <a:t>DevOps</a:t>
              </a:r>
              <a:r>
                <a:rPr lang="en-US" altLang="en-US" sz="882" dirty="0">
                  <a:solidFill>
                    <a:srgbClr val="002050"/>
                  </a:solidFill>
                  <a:latin typeface="Segoe UI" panose="020B0502040204020203" pitchFamily="34" charset="0"/>
                </a:rPr>
                <a:t> was being initiated by</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more development teams than IT Ops</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teams by about a </a:t>
              </a:r>
              <a:r>
                <a:rPr lang="en-US" altLang="en-US" sz="882" b="1" dirty="0">
                  <a:solidFill>
                    <a:srgbClr val="002050"/>
                  </a:solidFill>
                  <a:latin typeface="Segoe UI" panose="020B0502040204020203" pitchFamily="34" charset="0"/>
                </a:rPr>
                <a:t>40%</a:t>
              </a:r>
              <a:r>
                <a:rPr lang="en-US" altLang="en-US" sz="882" dirty="0">
                  <a:solidFill>
                    <a:srgbClr val="002050"/>
                  </a:solidFill>
                  <a:latin typeface="Segoe UI" panose="020B0502040204020203" pitchFamily="34" charset="0"/>
                </a:rPr>
                <a:t> to </a:t>
              </a:r>
              <a:r>
                <a:rPr lang="en-US" altLang="en-US" sz="882" b="1" dirty="0">
                  <a:solidFill>
                    <a:srgbClr val="002050"/>
                  </a:solidFill>
                  <a:latin typeface="Segoe UI" panose="020B0502040204020203" pitchFamily="34" charset="0"/>
                </a:rPr>
                <a:t>33%</a:t>
              </a:r>
              <a:r>
                <a:rPr lang="en-US" altLang="en-US" sz="882" dirty="0">
                  <a:solidFill>
                    <a:srgbClr val="002050"/>
                  </a:solidFill>
                  <a:latin typeface="Segoe UI" panose="020B0502040204020203" pitchFamily="34" charset="0"/>
                </a:rPr>
                <a:t> margin</a:t>
              </a:r>
              <a:endParaRPr lang="en-US" altLang="en-US" sz="1765" b="1" dirty="0">
                <a:solidFill>
                  <a:srgbClr val="505050"/>
                </a:solidFill>
                <a:latin typeface="Segoe UI" panose="020B0502040204020203" pitchFamily="34" charset="0"/>
              </a:endParaRPr>
            </a:p>
          </p:txBody>
        </p:sp>
        <p:grpSp>
          <p:nvGrpSpPr>
            <p:cNvPr id="56" name="Group 55"/>
            <p:cNvGrpSpPr/>
            <p:nvPr/>
          </p:nvGrpSpPr>
          <p:grpSpPr>
            <a:xfrm>
              <a:off x="2941637" y="5173662"/>
              <a:ext cx="1600200" cy="212726"/>
              <a:chOff x="2941637" y="5173662"/>
              <a:chExt cx="1600200" cy="212726"/>
            </a:xfrm>
          </p:grpSpPr>
          <p:grpSp>
            <p:nvGrpSpPr>
              <p:cNvPr id="583" name="Group 582"/>
              <p:cNvGrpSpPr/>
              <p:nvPr/>
            </p:nvGrpSpPr>
            <p:grpSpPr>
              <a:xfrm>
                <a:off x="3800474" y="5173662"/>
                <a:ext cx="741363" cy="212726"/>
                <a:chOff x="3267074" y="5108575"/>
                <a:chExt cx="741363" cy="212726"/>
              </a:xfrm>
            </p:grpSpPr>
            <p:sp>
              <p:nvSpPr>
                <p:cNvPr id="406"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7"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8"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9"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nvGrpSpPr>
              <p:cNvPr id="22" name="Group 21"/>
              <p:cNvGrpSpPr/>
              <p:nvPr/>
            </p:nvGrpSpPr>
            <p:grpSpPr>
              <a:xfrm>
                <a:off x="2941637" y="5173662"/>
                <a:ext cx="741362" cy="212726"/>
                <a:chOff x="2789237" y="5173662"/>
                <a:chExt cx="741362" cy="212726"/>
              </a:xfrm>
            </p:grpSpPr>
            <p:sp>
              <p:nvSpPr>
                <p:cNvPr id="41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1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21"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grpSp>
      <p:grpSp>
        <p:nvGrpSpPr>
          <p:cNvPr id="67" name="Group 66"/>
          <p:cNvGrpSpPr/>
          <p:nvPr/>
        </p:nvGrpSpPr>
        <p:grpSpPr>
          <a:xfrm>
            <a:off x="493345" y="4698936"/>
            <a:ext cx="2670417" cy="1717309"/>
            <a:chOff x="503237" y="4792662"/>
            <a:chExt cx="2723964" cy="1751745"/>
          </a:xfrm>
        </p:grpSpPr>
        <p:grpSp>
          <p:nvGrpSpPr>
            <p:cNvPr id="16" name="Group 15"/>
            <p:cNvGrpSpPr/>
            <p:nvPr/>
          </p:nvGrpSpPr>
          <p:grpSpPr>
            <a:xfrm>
              <a:off x="560201" y="4877618"/>
              <a:ext cx="2667000" cy="1666789"/>
              <a:chOff x="579437" y="4868862"/>
              <a:chExt cx="2667000" cy="1666789"/>
            </a:xfrm>
          </p:grpSpPr>
          <p:pic>
            <p:nvPicPr>
              <p:cNvPr id="334" name="Picture 33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9437" y="4868862"/>
                <a:ext cx="2067281" cy="1338176"/>
              </a:xfrm>
              <a:prstGeom prst="rect">
                <a:avLst/>
              </a:prstGeom>
            </p:spPr>
          </p:pic>
          <p:grpSp>
            <p:nvGrpSpPr>
              <p:cNvPr id="15" name="Group 14"/>
              <p:cNvGrpSpPr/>
              <p:nvPr/>
            </p:nvGrpSpPr>
            <p:grpSpPr>
              <a:xfrm>
                <a:off x="635000" y="6200689"/>
                <a:ext cx="2611437" cy="334962"/>
                <a:chOff x="635000" y="6200689"/>
                <a:chExt cx="2611437" cy="334962"/>
              </a:xfrm>
            </p:grpSpPr>
            <p:sp>
              <p:nvSpPr>
                <p:cNvPr id="271"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72" name="Rectangle 3544"/>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Agile methodologies</a:t>
                  </a:r>
                  <a:endParaRPr lang="en-US" altLang="en-US" sz="1765" dirty="0">
                    <a:solidFill>
                      <a:srgbClr val="505050"/>
                    </a:solidFill>
                    <a:latin typeface="Segoe UI" panose="020B0502040204020203" pitchFamily="34" charset="0"/>
                  </a:endParaRPr>
                </a:p>
              </p:txBody>
            </p:sp>
            <p:sp>
              <p:nvSpPr>
                <p:cNvPr id="273"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74"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75" name="Rectangle 3543"/>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980" b="1" dirty="0">
                      <a:solidFill>
                        <a:srgbClr val="FFFFFF"/>
                      </a:solidFill>
                      <a:latin typeface="Segoe UI" panose="020B0502040204020203" pitchFamily="34" charset="0"/>
                    </a:rPr>
                    <a:t>have adopted</a:t>
                  </a:r>
                  <a:endParaRPr lang="en-US" altLang="en-US" sz="1765" dirty="0">
                    <a:solidFill>
                      <a:srgbClr val="505050"/>
                    </a:solidFill>
                    <a:latin typeface="Segoe UI" panose="020B0502040204020203" pitchFamily="34" charset="0"/>
                  </a:endParaRPr>
                </a:p>
              </p:txBody>
            </p:sp>
          </p:grpSp>
        </p:grpSp>
        <p:grpSp>
          <p:nvGrpSpPr>
            <p:cNvPr id="19" name="Group 18"/>
            <p:cNvGrpSpPr/>
            <p:nvPr/>
          </p:nvGrpSpPr>
          <p:grpSpPr>
            <a:xfrm>
              <a:off x="503237" y="4792662"/>
              <a:ext cx="1123764" cy="608745"/>
              <a:chOff x="198437" y="4411662"/>
              <a:chExt cx="1123764" cy="608745"/>
            </a:xfrm>
          </p:grpSpPr>
          <p:grpSp>
            <p:nvGrpSpPr>
              <p:cNvPr id="664" name="Group 663"/>
              <p:cNvGrpSpPr/>
              <p:nvPr/>
            </p:nvGrpSpPr>
            <p:grpSpPr>
              <a:xfrm>
                <a:off x="198437" y="4411662"/>
                <a:ext cx="608745" cy="608745"/>
                <a:chOff x="7777955" y="466725"/>
                <a:chExt cx="608745" cy="608745"/>
              </a:xfrm>
              <a:solidFill>
                <a:srgbClr val="8D2376"/>
              </a:solidFill>
            </p:grpSpPr>
            <p:sp>
              <p:nvSpPr>
                <p:cNvPr id="665" name="Oval 664"/>
                <p:cNvSpPr/>
                <p:nvPr/>
              </p:nvSpPr>
              <p:spPr bwMode="auto">
                <a:xfrm>
                  <a:off x="7777955" y="466725"/>
                  <a:ext cx="608745" cy="60874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3458"/>
                <p:cNvSpPr>
                  <a:spLocks noChangeArrowheads="1"/>
                </p:cNvSpPr>
                <p:nvPr/>
              </p:nvSpPr>
              <p:spPr bwMode="auto">
                <a:xfrm>
                  <a:off x="7876086" y="573731"/>
                  <a:ext cx="415178" cy="36933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2353" spc="-49" dirty="0">
                      <a:solidFill>
                        <a:srgbClr val="FFFFFF"/>
                      </a:solidFill>
                      <a:latin typeface="Segoe UI Light" panose="020B0502040204020203" pitchFamily="34" charset="0"/>
                    </a:rPr>
                    <a:t>3/4</a:t>
                  </a:r>
                  <a:endParaRPr lang="en-US" altLang="en-US" sz="2353" spc="-49" dirty="0">
                    <a:solidFill>
                      <a:srgbClr val="FFFFFF"/>
                    </a:solidFill>
                    <a:latin typeface="Segoe UI" panose="020B0502040204020203" pitchFamily="34" charset="0"/>
                  </a:endParaRPr>
                </a:p>
              </p:txBody>
            </p:sp>
          </p:grpSp>
          <p:sp>
            <p:nvSpPr>
              <p:cNvPr id="669" name="Rectangle 3471"/>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002050"/>
                    </a:solidFill>
                    <a:latin typeface="Segoe UI" panose="020B0502040204020203" pitchFamily="34" charset="0"/>
                  </a:rPr>
                  <a:t>of teams</a:t>
                </a:r>
                <a:endParaRPr lang="en-US" altLang="en-US" sz="1765" dirty="0">
                  <a:solidFill>
                    <a:srgbClr val="505050"/>
                  </a:solidFill>
                  <a:latin typeface="Segoe UI" panose="020B0502040204020203" pitchFamily="34" charset="0"/>
                </a:endParaRPr>
              </a:p>
            </p:txBody>
          </p:sp>
        </p:grpSp>
      </p:grpSp>
      <p:sp>
        <p:nvSpPr>
          <p:cNvPr id="192" name="Freeform 3431"/>
          <p:cNvSpPr>
            <a:spLocks/>
          </p:cNvSpPr>
          <p:nvPr/>
        </p:nvSpPr>
        <p:spPr bwMode="auto">
          <a:xfrm>
            <a:off x="8458454" y="3583074"/>
            <a:ext cx="2146129" cy="1209239"/>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89642" tIns="105877" rIns="89642" bIns="123523" numCol="1" anchor="b" anchorCtr="0" compatLnSpc="1">
            <a:prstTxWarp prst="textNoShape">
              <a:avLst/>
            </a:prstTxWarp>
          </a:bodyPr>
          <a:lstStyle/>
          <a:p>
            <a:pPr algn="ctr" defTabSz="1066669">
              <a:defRPr/>
            </a:pPr>
            <a:r>
              <a:rPr lang="en-US" sz="1961" kern="0" dirty="0">
                <a:solidFill>
                  <a:srgbClr val="FFFFFF"/>
                </a:solidFill>
                <a:latin typeface="Segoe UI Light"/>
              </a:rPr>
              <a:t>Business</a:t>
            </a:r>
          </a:p>
          <a:p>
            <a:pPr algn="ctr" defTabSz="1066669">
              <a:defRPr/>
            </a:pPr>
            <a:endParaRPr lang="en-US" sz="1568" kern="0" dirty="0">
              <a:solidFill>
                <a:srgbClr val="FFFFFF"/>
              </a:solidFill>
            </a:endParaRPr>
          </a:p>
        </p:txBody>
      </p:sp>
      <p:sp>
        <p:nvSpPr>
          <p:cNvPr id="191" name="Freeform 3430"/>
          <p:cNvSpPr>
            <a:spLocks/>
          </p:cNvSpPr>
          <p:nvPr/>
        </p:nvSpPr>
        <p:spPr bwMode="auto">
          <a:xfrm>
            <a:off x="5070403" y="3521374"/>
            <a:ext cx="2066757" cy="1283389"/>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89642" tIns="44821" rIns="89642" bIns="123523" numCol="1" anchor="b" anchorCtr="0" compatLnSpc="1">
            <a:prstTxWarp prst="textNoShape">
              <a:avLst/>
            </a:prstTxWarp>
          </a:bodyPr>
          <a:lstStyle/>
          <a:p>
            <a:pPr algn="ctr" defTabSz="1066669">
              <a:defRPr/>
            </a:pPr>
            <a:r>
              <a:rPr lang="en-US" sz="1961" kern="0" dirty="0">
                <a:solidFill>
                  <a:srgbClr val="FFFFFF"/>
                </a:solidFill>
                <a:latin typeface="Segoe UI Light"/>
              </a:rPr>
              <a:t>IT Ops</a:t>
            </a:r>
          </a:p>
          <a:p>
            <a:pPr algn="ctr" defTabSz="1066669">
              <a:defRPr/>
            </a:pPr>
            <a:endParaRPr lang="en-US" sz="1568" kern="0" dirty="0">
              <a:solidFill>
                <a:srgbClr val="FFFFFF"/>
              </a:solidFill>
              <a:latin typeface="Segoe UI Light"/>
            </a:endParaRPr>
          </a:p>
        </p:txBody>
      </p:sp>
      <p:grpSp>
        <p:nvGrpSpPr>
          <p:cNvPr id="24" name="Group 23"/>
          <p:cNvGrpSpPr/>
          <p:nvPr/>
        </p:nvGrpSpPr>
        <p:grpSpPr>
          <a:xfrm>
            <a:off x="7814148" y="5463075"/>
            <a:ext cx="1478479" cy="655200"/>
            <a:chOff x="8123237" y="5478462"/>
            <a:chExt cx="1508126" cy="668338"/>
          </a:xfrm>
        </p:grpSpPr>
        <p:sp>
          <p:nvSpPr>
            <p:cNvPr id="329"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31" name="Rectangle 3620"/>
            <p:cNvSpPr>
              <a:spLocks noChangeArrowheads="1"/>
            </p:cNvSpPr>
            <p:nvPr/>
          </p:nvSpPr>
          <p:spPr bwMode="auto">
            <a:xfrm>
              <a:off x="8223249" y="5535632"/>
              <a:ext cx="1059217" cy="553998"/>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The average hourly cost of infrastructure failure is </a:t>
              </a:r>
              <a:r>
                <a:rPr lang="en-US" altLang="en-US" sz="882" b="1" dirty="0">
                  <a:solidFill>
                    <a:srgbClr val="FFFFFF"/>
                  </a:solidFill>
                  <a:latin typeface="Segoe UI" panose="020B0502040204020203" pitchFamily="34" charset="0"/>
                </a:rPr>
                <a:t>$100,000</a:t>
              </a:r>
              <a:r>
                <a:rPr lang="en-US" altLang="en-US" sz="882" dirty="0">
                  <a:solidFill>
                    <a:srgbClr val="FFFFFF"/>
                  </a:solidFill>
                  <a:latin typeface="Segoe UI" panose="020B0502040204020203" pitchFamily="34" charset="0"/>
                </a:rPr>
                <a:t> per hour</a:t>
              </a:r>
              <a:endParaRPr lang="en-US" altLang="en-US" sz="1765" dirty="0">
                <a:solidFill>
                  <a:srgbClr val="FFFFFF"/>
                </a:solidFill>
                <a:latin typeface="Segoe UI" panose="020B0502040204020203" pitchFamily="34" charset="0"/>
              </a:endParaRPr>
            </a:p>
          </p:txBody>
        </p:sp>
      </p:grpSp>
      <p:grpSp>
        <p:nvGrpSpPr>
          <p:cNvPr id="30" name="Group 29"/>
          <p:cNvGrpSpPr/>
          <p:nvPr/>
        </p:nvGrpSpPr>
        <p:grpSpPr>
          <a:xfrm>
            <a:off x="9364240" y="4474829"/>
            <a:ext cx="2532065" cy="1643445"/>
            <a:chOff x="9552012" y="4564062"/>
            <a:chExt cx="2582838" cy="1676400"/>
          </a:xfrm>
        </p:grpSpPr>
        <p:grpSp>
          <p:nvGrpSpPr>
            <p:cNvPr id="588" name="Group 587"/>
            <p:cNvGrpSpPr/>
            <p:nvPr/>
          </p:nvGrpSpPr>
          <p:grpSpPr>
            <a:xfrm>
              <a:off x="9552012" y="4922838"/>
              <a:ext cx="993725" cy="1317624"/>
              <a:chOff x="10341025" y="5075238"/>
              <a:chExt cx="993725" cy="1317624"/>
            </a:xfrm>
          </p:grpSpPr>
          <p:sp>
            <p:nvSpPr>
              <p:cNvPr id="347"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48"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49"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50"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5"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6"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7"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8"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69"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0"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1"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2"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3"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4"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5"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6"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7"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8"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79"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0"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1"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2"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3"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4"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5"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6"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7"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8"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89"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0"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1"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2"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3"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4"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5"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6"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7"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8"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399"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0"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1"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2"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3"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04"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528" name="Group 527"/>
              <p:cNvGrpSpPr/>
              <p:nvPr/>
            </p:nvGrpSpPr>
            <p:grpSpPr>
              <a:xfrm>
                <a:off x="10341025" y="5216523"/>
                <a:ext cx="525412" cy="1176339"/>
                <a:chOff x="7259638" y="4019551"/>
                <a:chExt cx="857250" cy="1919288"/>
              </a:xfrm>
            </p:grpSpPr>
            <p:sp>
              <p:nvSpPr>
                <p:cNvPr id="529"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0"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1"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2"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3"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4"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5"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6"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7"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8"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39"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0"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1"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2"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3"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4"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5"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6"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7"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8"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49"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50"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551"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grpSp>
          <p:nvGrpSpPr>
            <p:cNvPr id="61" name="Group 60"/>
            <p:cNvGrpSpPr/>
            <p:nvPr/>
          </p:nvGrpSpPr>
          <p:grpSpPr>
            <a:xfrm>
              <a:off x="10485437" y="4564062"/>
              <a:ext cx="1649413" cy="668338"/>
              <a:chOff x="10561637" y="4564062"/>
              <a:chExt cx="1649413" cy="668338"/>
            </a:xfrm>
          </p:grpSpPr>
          <p:sp>
            <p:nvSpPr>
              <p:cNvPr id="586"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587" name="Rectangle 3620"/>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896386"/>
                <a:r>
                  <a:rPr lang="en-US" altLang="en-US" sz="882" spc="-10" dirty="0">
                    <a:solidFill>
                      <a:srgbClr val="FFFFFF"/>
                    </a:solidFill>
                    <a:latin typeface="Segoe UI" panose="020B0502040204020203" pitchFamily="34" charset="0"/>
                  </a:rPr>
                  <a:t>It takes on average </a:t>
                </a:r>
                <a:r>
                  <a:rPr lang="en-US" altLang="en-US" sz="882" b="1" spc="49" dirty="0">
                    <a:solidFill>
                      <a:srgbClr val="FFFFFF"/>
                    </a:solidFill>
                    <a:latin typeface="Segoe UI" panose="020B0502040204020203" pitchFamily="34" charset="0"/>
                  </a:rPr>
                  <a:t>200 minutes</a:t>
                </a:r>
                <a:r>
                  <a:rPr lang="en-US" altLang="en-US" sz="882" spc="-10" dirty="0">
                    <a:solidFill>
                      <a:srgbClr val="FFFFFF"/>
                    </a:solidFill>
                    <a:latin typeface="Segoe UI" panose="020B0502040204020203" pitchFamily="34" charset="0"/>
                  </a:rPr>
                  <a:t> to diagnose and repair a production issue</a:t>
                </a:r>
              </a:p>
            </p:txBody>
          </p:sp>
        </p:grpSp>
      </p:grpSp>
      <p:grpSp>
        <p:nvGrpSpPr>
          <p:cNvPr id="31" name="Group 30"/>
          <p:cNvGrpSpPr/>
          <p:nvPr/>
        </p:nvGrpSpPr>
        <p:grpSpPr>
          <a:xfrm>
            <a:off x="9374940" y="5894169"/>
            <a:ext cx="2428298" cy="759878"/>
            <a:chOff x="9562927" y="6011862"/>
            <a:chExt cx="2476990" cy="775115"/>
          </a:xfrm>
        </p:grpSpPr>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62927" y="6332051"/>
              <a:ext cx="516962" cy="454926"/>
            </a:xfrm>
            <a:prstGeom prst="rect">
              <a:avLst/>
            </a:prstGeom>
          </p:spPr>
        </p:pic>
        <p:grpSp>
          <p:nvGrpSpPr>
            <p:cNvPr id="670" name="Group 669"/>
            <p:cNvGrpSpPr/>
            <p:nvPr/>
          </p:nvGrpSpPr>
          <p:grpSpPr>
            <a:xfrm>
              <a:off x="10180637" y="6011862"/>
              <a:ext cx="1859280" cy="756550"/>
              <a:chOff x="10339187" y="5938601"/>
              <a:chExt cx="1859280" cy="756550"/>
            </a:xfrm>
          </p:grpSpPr>
          <p:sp>
            <p:nvSpPr>
              <p:cNvPr id="671" name="Rectangle 3696"/>
              <p:cNvSpPr>
                <a:spLocks noChangeArrowheads="1"/>
              </p:cNvSpPr>
              <p:nvPr/>
            </p:nvSpPr>
            <p:spPr bwMode="auto">
              <a:xfrm>
                <a:off x="10339187" y="5938601"/>
                <a:ext cx="1717441" cy="75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40000"/>
                  </a:lnSpc>
                </a:pPr>
                <a:r>
                  <a:rPr lang="en-US" altLang="en-US" sz="882" dirty="0">
                    <a:solidFill>
                      <a:srgbClr val="002050"/>
                    </a:solidFill>
                    <a:latin typeface="Segoe UI" panose="020B0502040204020203" pitchFamily="34" charset="0"/>
                  </a:rPr>
                  <a:t>A bug caught in production ends up costing</a:t>
                </a:r>
              </a:p>
              <a:p>
                <a:pPr defTabSz="896386">
                  <a:lnSpc>
                    <a:spcPct val="20000"/>
                  </a:lnSpc>
                </a:pPr>
                <a:endParaRPr lang="en-US" altLang="en-US" sz="882" dirty="0">
                  <a:solidFill>
                    <a:srgbClr val="002050"/>
                  </a:solidFill>
                  <a:latin typeface="Segoe UI" panose="020B0502040204020203" pitchFamily="34" charset="0"/>
                </a:endParaRPr>
              </a:p>
              <a:p>
                <a:pPr defTabSz="896386">
                  <a:lnSpc>
                    <a:spcPct val="130000"/>
                  </a:lnSpc>
                </a:pPr>
                <a:r>
                  <a:rPr lang="en-US" altLang="en-US" sz="882" dirty="0">
                    <a:solidFill>
                      <a:srgbClr val="002050"/>
                    </a:solidFill>
                    <a:latin typeface="Segoe UI" panose="020B0502040204020203" pitchFamily="34" charset="0"/>
                  </a:rPr>
                  <a:t>than if the same bug was </a:t>
                </a:r>
                <a:r>
                  <a:rPr lang="en-US" altLang="en-US" sz="882" spc="-20" dirty="0">
                    <a:solidFill>
                      <a:srgbClr val="002050"/>
                    </a:solidFill>
                    <a:latin typeface="Segoe UI" panose="020B0502040204020203" pitchFamily="34" charset="0"/>
                  </a:rPr>
                  <a:t>found earlier in the development </a:t>
                </a:r>
                <a:r>
                  <a:rPr lang="en-US" altLang="en-US" sz="882" dirty="0">
                    <a:solidFill>
                      <a:srgbClr val="002050"/>
                    </a:solidFill>
                    <a:latin typeface="Segoe UI" panose="020B0502040204020203" pitchFamily="34" charset="0"/>
                  </a:rPr>
                  <a:t>cycle</a:t>
                </a:r>
              </a:p>
            </p:txBody>
          </p:sp>
          <p:sp>
            <p:nvSpPr>
              <p:cNvPr id="672" name="Rectangle 671"/>
              <p:cNvSpPr/>
              <p:nvPr/>
            </p:nvSpPr>
            <p:spPr>
              <a:xfrm>
                <a:off x="10816018" y="6031366"/>
                <a:ext cx="1382449" cy="400110"/>
              </a:xfrm>
              <a:prstGeom prst="rect">
                <a:avLst/>
              </a:prstGeom>
            </p:spPr>
            <p:txBody>
              <a:bodyPr wrap="square" anchor="b">
                <a:spAutoFit/>
              </a:bodyPr>
              <a:lstStyle/>
              <a:p>
                <a:r>
                  <a:rPr lang="en-US" altLang="en-US" sz="1961" spc="10" dirty="0">
                    <a:solidFill>
                      <a:srgbClr val="FF0000"/>
                    </a:solidFill>
                  </a:rPr>
                  <a:t>100x more</a:t>
                </a:r>
                <a:endParaRPr lang="en-US" sz="1961" spc="10" dirty="0">
                  <a:solidFill>
                    <a:srgbClr val="FF0000"/>
                  </a:solidFill>
                </a:endParaRPr>
              </a:p>
            </p:txBody>
          </p:sp>
        </p:grpSp>
      </p:grpSp>
      <p:grpSp>
        <p:nvGrpSpPr>
          <p:cNvPr id="58" name="Group 57"/>
          <p:cNvGrpSpPr/>
          <p:nvPr/>
        </p:nvGrpSpPr>
        <p:grpSpPr>
          <a:xfrm>
            <a:off x="3749111" y="4319200"/>
            <a:ext cx="1927132" cy="922843"/>
            <a:chOff x="3824287" y="4405312"/>
            <a:chExt cx="1965775" cy="941348"/>
          </a:xfrm>
        </p:grpSpPr>
        <p:sp>
          <p:nvSpPr>
            <p:cNvPr id="422" name="Rectangle 3290"/>
            <p:cNvSpPr>
              <a:spLocks noChangeArrowheads="1"/>
            </p:cNvSpPr>
            <p:nvPr/>
          </p:nvSpPr>
          <p:spPr bwMode="auto">
            <a:xfrm>
              <a:off x="4922837" y="4792662"/>
              <a:ext cx="86722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b="1" dirty="0">
                  <a:solidFill>
                    <a:srgbClr val="002050"/>
                  </a:solidFill>
                  <a:latin typeface="Segoe UI" panose="020B0502040204020203" pitchFamily="34" charset="0"/>
                </a:rPr>
                <a:t>IT decision</a:t>
              </a:r>
              <a:br>
                <a:rPr lang="en-US" altLang="en-US" sz="882" b="1"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makers</a:t>
              </a:r>
              <a:r>
                <a:rPr lang="en-US" altLang="en-US" sz="882" dirty="0">
                  <a:solidFill>
                    <a:srgbClr val="002050"/>
                  </a:solidFill>
                  <a:latin typeface="Segoe UI" panose="020B0502040204020203" pitchFamily="34" charset="0"/>
                </a:rPr>
                <a:t> is still</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unfamiliar with</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the term DevOps</a:t>
              </a:r>
              <a:endParaRPr lang="en-US" altLang="en-US" sz="1765" dirty="0">
                <a:solidFill>
                  <a:srgbClr val="505050"/>
                </a:solidFill>
                <a:latin typeface="Segoe UI" panose="020B0502040204020203" pitchFamily="34" charset="0"/>
              </a:endParaRPr>
            </a:p>
          </p:txBody>
        </p:sp>
        <p:grpSp>
          <p:nvGrpSpPr>
            <p:cNvPr id="53" name="Group 52"/>
            <p:cNvGrpSpPr/>
            <p:nvPr/>
          </p:nvGrpSpPr>
          <p:grpSpPr>
            <a:xfrm>
              <a:off x="3824287" y="4405312"/>
              <a:ext cx="1022350" cy="692150"/>
              <a:chOff x="3824287" y="4405312"/>
              <a:chExt cx="1022350" cy="692150"/>
            </a:xfrm>
          </p:grpSpPr>
          <p:sp>
            <p:nvSpPr>
              <p:cNvPr id="423"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24"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27" name="Rectangle 3300"/>
              <p:cNvSpPr>
                <a:spLocks noChangeArrowheads="1"/>
              </p:cNvSpPr>
              <p:nvPr/>
            </p:nvSpPr>
            <p:spPr bwMode="auto">
              <a:xfrm>
                <a:off x="4488092" y="4511955"/>
                <a:ext cx="1490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2157" dirty="0">
                    <a:solidFill>
                      <a:srgbClr val="FFFFFF"/>
                    </a:solidFill>
                    <a:latin typeface="Segoe UI Semilight" panose="020B0402040204020203" pitchFamily="34" charset="0"/>
                  </a:rPr>
                  <a:t>6</a:t>
                </a:r>
                <a:endParaRPr lang="en-US" altLang="en-US" sz="1765" dirty="0">
                  <a:solidFill>
                    <a:srgbClr val="505050"/>
                  </a:solidFill>
                  <a:latin typeface="Segoe UI" panose="020B0502040204020203" pitchFamily="34" charset="0"/>
                </a:endParaRPr>
              </a:p>
            </p:txBody>
          </p:sp>
          <p:sp>
            <p:nvSpPr>
              <p:cNvPr id="330" name="Rectangle 3299"/>
              <p:cNvSpPr>
                <a:spLocks noChangeArrowheads="1"/>
              </p:cNvSpPr>
              <p:nvPr/>
            </p:nvSpPr>
            <p:spPr bwMode="auto">
              <a:xfrm>
                <a:off x="3845239" y="4511955"/>
                <a:ext cx="46326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2157" dirty="0">
                    <a:solidFill>
                      <a:srgbClr val="FFFFFF"/>
                    </a:solidFill>
                    <a:latin typeface="Segoe UI Light" panose="020B0502040204020203" pitchFamily="34" charset="0"/>
                  </a:rPr>
                  <a:t> 1 in</a:t>
                </a:r>
                <a:endParaRPr lang="en-US" altLang="en-US" sz="1765" dirty="0">
                  <a:solidFill>
                    <a:srgbClr val="505050"/>
                  </a:solidFill>
                  <a:latin typeface="Segoe UI" panose="020B0502040204020203" pitchFamily="34" charset="0"/>
                </a:endParaRPr>
              </a:p>
            </p:txBody>
          </p:sp>
        </p:grpSp>
      </p:grpSp>
      <p:pic>
        <p:nvPicPr>
          <p:cNvPr id="579" name="Picture 5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37131" y="1785555"/>
            <a:ext cx="1092513" cy="592637"/>
          </a:xfrm>
          <a:prstGeom prst="rect">
            <a:avLst/>
          </a:prstGeom>
        </p:spPr>
      </p:pic>
      <p:grpSp>
        <p:nvGrpSpPr>
          <p:cNvPr id="59" name="Group 58"/>
          <p:cNvGrpSpPr/>
          <p:nvPr/>
        </p:nvGrpSpPr>
        <p:grpSpPr>
          <a:xfrm>
            <a:off x="6843021" y="1038534"/>
            <a:ext cx="2610681" cy="596778"/>
            <a:chOff x="6600092" y="1058862"/>
            <a:chExt cx="2663031" cy="608745"/>
          </a:xfrm>
        </p:grpSpPr>
        <p:grpSp>
          <p:nvGrpSpPr>
            <p:cNvPr id="7" name="Group 6"/>
            <p:cNvGrpSpPr/>
            <p:nvPr/>
          </p:nvGrpSpPr>
          <p:grpSpPr>
            <a:xfrm>
              <a:off x="6600092" y="1058862"/>
              <a:ext cx="608745" cy="608745"/>
              <a:chOff x="7777955" y="466725"/>
              <a:chExt cx="608745" cy="608745"/>
            </a:xfrm>
          </p:grpSpPr>
          <p:sp>
            <p:nvSpPr>
              <p:cNvPr id="2" name="Oval 1"/>
              <p:cNvSpPr/>
              <p:nvPr/>
            </p:nvSpPr>
            <p:spPr bwMode="auto">
              <a:xfrm>
                <a:off x="7777955" y="466725"/>
                <a:ext cx="608745" cy="608745"/>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840660" y="586431"/>
                <a:ext cx="483334" cy="369332"/>
                <a:chOff x="7858948" y="601662"/>
                <a:chExt cx="483334" cy="369332"/>
              </a:xfrm>
            </p:grpSpPr>
            <p:sp>
              <p:nvSpPr>
                <p:cNvPr id="321" name="Rectangle 3458"/>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2353" dirty="0">
                      <a:solidFill>
                        <a:srgbClr val="FFFFFF"/>
                      </a:solidFill>
                      <a:latin typeface="Segoe UI Light" panose="020B0502040204020203" pitchFamily="34" charset="0"/>
                    </a:rPr>
                    <a:t>40</a:t>
                  </a:r>
                  <a:endParaRPr lang="en-US" altLang="en-US" sz="2353" dirty="0">
                    <a:solidFill>
                      <a:srgbClr val="FFFFFF"/>
                    </a:solidFill>
                    <a:latin typeface="Segoe UI" panose="020B0502040204020203" pitchFamily="34" charset="0"/>
                  </a:endParaRPr>
                </a:p>
              </p:txBody>
            </p:sp>
            <p:sp>
              <p:nvSpPr>
                <p:cNvPr id="32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568" dirty="0">
                      <a:solidFill>
                        <a:srgbClr val="FFFFFF"/>
                      </a:solidFill>
                      <a:latin typeface="Segoe UI Light" panose="020B0502040204020203" pitchFamily="34" charset="0"/>
                    </a:rPr>
                    <a:t>%</a:t>
                  </a:r>
                  <a:endParaRPr lang="en-US" altLang="en-US" sz="1568" dirty="0">
                    <a:solidFill>
                      <a:srgbClr val="FFFFFF"/>
                    </a:solidFill>
                    <a:latin typeface="Segoe UI" panose="020B0502040204020203" pitchFamily="34" charset="0"/>
                  </a:endParaRPr>
                </a:p>
              </p:txBody>
            </p:sp>
          </p:grpSp>
        </p:grpSp>
        <p:sp>
          <p:nvSpPr>
            <p:cNvPr id="323" name="Rectangle 3460"/>
            <p:cNvSpPr>
              <a:spLocks noChangeArrowheads="1"/>
            </p:cNvSpPr>
            <p:nvPr/>
          </p:nvSpPr>
          <p:spPr bwMode="auto">
            <a:xfrm>
              <a:off x="7285037" y="1135062"/>
              <a:ext cx="1978086" cy="48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20000"/>
                </a:lnSpc>
              </a:pPr>
              <a:r>
                <a:rPr lang="en-US" altLang="en-US" sz="882" dirty="0">
                  <a:solidFill>
                    <a:srgbClr val="002050"/>
                  </a:solidFill>
                  <a:latin typeface="Segoe UI" panose="020B0502040204020203" pitchFamily="34" charset="0"/>
                </a:rPr>
                <a:t>… of implementations end up </a:t>
              </a:r>
              <a:r>
                <a:rPr lang="en-US" altLang="en-US" sz="882" b="1" dirty="0">
                  <a:solidFill>
                    <a:srgbClr val="002050"/>
                  </a:solidFill>
                  <a:latin typeface="Segoe UI" panose="020B0502040204020203" pitchFamily="34" charset="0"/>
                </a:rPr>
                <a:t>getting reworked</a:t>
              </a:r>
              <a:r>
                <a:rPr lang="en-US" altLang="en-US" sz="882" dirty="0">
                  <a:solidFill>
                    <a:srgbClr val="002050"/>
                  </a:solidFill>
                  <a:latin typeface="Segoe UI" panose="020B0502040204020203" pitchFamily="34" charset="0"/>
                </a:rPr>
                <a:t> because they don’t meet the users’ original requirements</a:t>
              </a:r>
            </a:p>
          </p:txBody>
        </p:sp>
      </p:grpSp>
      <p:grpSp>
        <p:nvGrpSpPr>
          <p:cNvPr id="60" name="Group 59"/>
          <p:cNvGrpSpPr/>
          <p:nvPr/>
        </p:nvGrpSpPr>
        <p:grpSpPr>
          <a:xfrm>
            <a:off x="4228449" y="1636151"/>
            <a:ext cx="2855798" cy="596778"/>
            <a:chOff x="4084637" y="1423316"/>
            <a:chExt cx="2913063" cy="608745"/>
          </a:xfrm>
        </p:grpSpPr>
        <p:sp>
          <p:nvSpPr>
            <p:cNvPr id="590" name="Rectangle 3696"/>
            <p:cNvSpPr>
              <a:spLocks noChangeArrowheads="1"/>
            </p:cNvSpPr>
            <p:nvPr/>
          </p:nvSpPr>
          <p:spPr bwMode="auto">
            <a:xfrm>
              <a:off x="4768850" y="1478388"/>
              <a:ext cx="2228850" cy="483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20000"/>
                </a:lnSpc>
              </a:pPr>
              <a:r>
                <a:rPr lang="en-US" altLang="en-US" sz="882" dirty="0">
                  <a:solidFill>
                    <a:srgbClr val="002050"/>
                  </a:solidFill>
                  <a:latin typeface="Segoe UI" panose="020B0502040204020203" pitchFamily="34" charset="0"/>
                </a:rPr>
                <a:t>… of development budgets for software, IT staff and external professional services will be consumed by </a:t>
              </a:r>
              <a:r>
                <a:rPr lang="en-US" altLang="en-US" sz="882" b="1" dirty="0">
                  <a:solidFill>
                    <a:srgbClr val="002050"/>
                  </a:solidFill>
                  <a:latin typeface="Segoe UI" panose="020B0502040204020203" pitchFamily="34" charset="0"/>
                </a:rPr>
                <a:t>poor requirements</a:t>
              </a:r>
            </a:p>
          </p:txBody>
        </p:sp>
        <p:grpSp>
          <p:nvGrpSpPr>
            <p:cNvPr id="688" name="Group 687"/>
            <p:cNvGrpSpPr/>
            <p:nvPr/>
          </p:nvGrpSpPr>
          <p:grpSpPr>
            <a:xfrm>
              <a:off x="4084637" y="1423316"/>
              <a:ext cx="608745" cy="608745"/>
              <a:chOff x="7777955" y="466725"/>
              <a:chExt cx="608745" cy="608745"/>
            </a:xfrm>
          </p:grpSpPr>
          <p:sp>
            <p:nvSpPr>
              <p:cNvPr id="689" name="Oval 688"/>
              <p:cNvSpPr/>
              <p:nvPr/>
            </p:nvSpPr>
            <p:spPr bwMode="auto">
              <a:xfrm>
                <a:off x="7777955" y="466725"/>
                <a:ext cx="608745" cy="608745"/>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90" name="Group 689"/>
              <p:cNvGrpSpPr/>
              <p:nvPr/>
            </p:nvGrpSpPr>
            <p:grpSpPr>
              <a:xfrm>
                <a:off x="7885590" y="586431"/>
                <a:ext cx="438404" cy="369332"/>
                <a:chOff x="7903878" y="601662"/>
                <a:chExt cx="438404" cy="369332"/>
              </a:xfrm>
            </p:grpSpPr>
            <p:sp>
              <p:nvSpPr>
                <p:cNvPr id="691" name="Rectangle 3458"/>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2353" dirty="0">
                      <a:solidFill>
                        <a:srgbClr val="FFFFFF"/>
                      </a:solidFill>
                      <a:latin typeface="Segoe UI Light" panose="020B0502040204020203" pitchFamily="34" charset="0"/>
                    </a:rPr>
                    <a:t>41</a:t>
                  </a:r>
                  <a:endParaRPr lang="en-US" altLang="en-US" sz="2353" dirty="0">
                    <a:solidFill>
                      <a:srgbClr val="FFFFFF"/>
                    </a:solidFill>
                    <a:latin typeface="Segoe UI" panose="020B0502040204020203" pitchFamily="34" charset="0"/>
                  </a:endParaRPr>
                </a:p>
              </p:txBody>
            </p:sp>
            <p:sp>
              <p:nvSpPr>
                <p:cNvPr id="692"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568" dirty="0">
                      <a:solidFill>
                        <a:srgbClr val="FFFFFF"/>
                      </a:solidFill>
                      <a:latin typeface="Segoe UI Light" panose="020B0502040204020203" pitchFamily="34" charset="0"/>
                    </a:rPr>
                    <a:t>%</a:t>
                  </a:r>
                  <a:endParaRPr lang="en-US" altLang="en-US" sz="1568" dirty="0">
                    <a:solidFill>
                      <a:srgbClr val="FFFFFF"/>
                    </a:solidFill>
                    <a:latin typeface="Segoe UI" panose="020B0502040204020203" pitchFamily="34" charset="0"/>
                  </a:endParaRPr>
                </a:p>
              </p:txBody>
            </p:sp>
          </p:grpSp>
        </p:grpSp>
      </p:grpSp>
      <p:sp>
        <p:nvSpPr>
          <p:cNvPr id="3" name="Title 2"/>
          <p:cNvSpPr>
            <a:spLocks noGrp="1"/>
          </p:cNvSpPr>
          <p:nvPr>
            <p:ph type="title"/>
          </p:nvPr>
        </p:nvSpPr>
        <p:spPr/>
        <p:txBody>
          <a:bodyPr/>
          <a:lstStyle/>
          <a:p>
            <a:r>
              <a:rPr lang="en-US" dirty="0">
                <a:gradFill>
                  <a:gsLst>
                    <a:gs pos="0">
                      <a:schemeClr val="tx2"/>
                    </a:gs>
                    <a:gs pos="100000">
                      <a:schemeClr val="tx2"/>
                    </a:gs>
                  </a:gsLst>
                  <a:lin ang="5400000" scaled="1"/>
                </a:gradFill>
              </a:rPr>
              <a:t>The consequences of inefficiency</a:t>
            </a:r>
          </a:p>
        </p:txBody>
      </p:sp>
      <p:sp>
        <p:nvSpPr>
          <p:cNvPr id="128" name="Freeform 3342"/>
          <p:cNvSpPr>
            <a:spLocks/>
          </p:cNvSpPr>
          <p:nvPr/>
        </p:nvSpPr>
        <p:spPr bwMode="auto">
          <a:xfrm>
            <a:off x="5624444" y="2734894"/>
            <a:ext cx="3113" cy="1556"/>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28" name="Group 27"/>
          <p:cNvGrpSpPr/>
          <p:nvPr/>
        </p:nvGrpSpPr>
        <p:grpSpPr>
          <a:xfrm>
            <a:off x="8763489" y="716382"/>
            <a:ext cx="3308677" cy="1218577"/>
            <a:chOff x="8939214" y="730250"/>
            <a:chExt cx="3375023" cy="1243012"/>
          </a:xfrm>
        </p:grpSpPr>
        <p:grpSp>
          <p:nvGrpSpPr>
            <p:cNvPr id="14" name="Group 13"/>
            <p:cNvGrpSpPr/>
            <p:nvPr/>
          </p:nvGrpSpPr>
          <p:grpSpPr>
            <a:xfrm>
              <a:off x="9928226" y="730250"/>
              <a:ext cx="2386011" cy="1243012"/>
              <a:chOff x="9928226" y="730250"/>
              <a:chExt cx="2386011" cy="1243012"/>
            </a:xfrm>
          </p:grpSpPr>
          <p:sp>
            <p:nvSpPr>
              <p:cNvPr id="159"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0"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1"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2"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3"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4"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5"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6"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7"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8"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69"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0"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1"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2"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3"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4"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5"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6"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7"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8"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79"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0"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1"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2"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3"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4"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5"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6"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88"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p:spPr>
            <p:txBody>
              <a:bodyPr vert="horz" wrap="square" lIns="89642" tIns="44821" rIns="89642" bIns="44821" numCol="1" anchor="b" anchorCtr="0" compatLnSpc="1">
                <a:prstTxWarp prst="textNoShape">
                  <a:avLst/>
                </a:prstTxWarp>
              </a:bodyPr>
              <a:lstStyle/>
              <a:p>
                <a:pPr algn="r" defTabSz="896386"/>
                <a:r>
                  <a:rPr lang="en-US" altLang="en-US" sz="882" b="1" dirty="0">
                    <a:solidFill>
                      <a:srgbClr val="FFFFFF"/>
                    </a:solidFill>
                  </a:rPr>
                  <a:t>IT drives business</a:t>
                </a:r>
              </a:p>
              <a:p>
                <a:pPr algn="r" defTabSz="896386"/>
                <a:r>
                  <a:rPr lang="en-US" altLang="en-US" sz="882" b="1" spc="20" dirty="0">
                    <a:solidFill>
                      <a:srgbClr val="FFFFFF"/>
                    </a:solidFill>
                  </a:rPr>
                  <a:t>success!</a:t>
                </a:r>
                <a:endParaRPr lang="en-US" altLang="en-US" sz="1765" spc="20" dirty="0">
                  <a:solidFill>
                    <a:srgbClr val="505050"/>
                  </a:solidFill>
                </a:endParaRPr>
              </a:p>
            </p:txBody>
          </p:sp>
          <p:sp>
            <p:nvSpPr>
              <p:cNvPr id="190" name="Rectangle 3408"/>
              <p:cNvSpPr>
                <a:spLocks noChangeArrowheads="1"/>
              </p:cNvSpPr>
              <p:nvPr/>
            </p:nvSpPr>
            <p:spPr bwMode="auto">
              <a:xfrm>
                <a:off x="11068860" y="1142265"/>
                <a:ext cx="124537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20000"/>
                  </a:lnSpc>
                </a:pPr>
                <a:r>
                  <a:rPr lang="en-US" altLang="en-US" sz="882" b="1" dirty="0">
                    <a:solidFill>
                      <a:srgbClr val="002050"/>
                    </a:solidFill>
                    <a:latin typeface="Segoe UI" panose="020B0502040204020203" pitchFamily="34" charset="0"/>
                  </a:rPr>
                  <a:t>High IT performance</a:t>
                </a:r>
                <a:r>
                  <a:rPr lang="en-US" altLang="en-US" sz="882" dirty="0">
                    <a:solidFill>
                      <a:srgbClr val="002050"/>
                    </a:solidFill>
                    <a:latin typeface="Segoe UI" panose="020B0502040204020203" pitchFamily="34" charset="0"/>
                  </a:rPr>
                  <a:t> correlates with strong business performance,</a:t>
                </a:r>
                <a:br>
                  <a:rPr lang="en-US" altLang="en-US" sz="882" dirty="0">
                    <a:solidFill>
                      <a:srgbClr val="002050"/>
                    </a:solidFill>
                    <a:latin typeface="Segoe UI" panose="020B0502040204020203" pitchFamily="34" charset="0"/>
                  </a:rPr>
                </a:br>
                <a:r>
                  <a:rPr lang="en-US" altLang="en-US" sz="882" spc="-29" dirty="0">
                    <a:solidFill>
                      <a:srgbClr val="002050"/>
                    </a:solidFill>
                    <a:latin typeface="Segoe UI" panose="020B0502040204020203" pitchFamily="34" charset="0"/>
                  </a:rPr>
                  <a:t>helps boost productivity,</a:t>
                </a:r>
                <a:br>
                  <a:rPr lang="en-US" altLang="en-US" sz="882" dirty="0">
                    <a:solidFill>
                      <a:srgbClr val="002050"/>
                    </a:solidFill>
                    <a:latin typeface="Segoe UI" panose="020B0502040204020203" pitchFamily="34" charset="0"/>
                  </a:rPr>
                </a:br>
                <a:r>
                  <a:rPr lang="en-US" altLang="en-US" sz="882" spc="-20" dirty="0">
                    <a:solidFill>
                      <a:srgbClr val="002050"/>
                    </a:solidFill>
                    <a:latin typeface="Segoe UI" panose="020B0502040204020203" pitchFamily="34" charset="0"/>
                  </a:rPr>
                  <a:t>market share and profit.</a:t>
                </a:r>
                <a:endParaRPr lang="en-US" altLang="en-US" sz="1765" spc="-20" dirty="0">
                  <a:solidFill>
                    <a:srgbClr val="505050"/>
                  </a:solidFill>
                  <a:latin typeface="Segoe UI" panose="020B0502040204020203" pitchFamily="34" charset="0"/>
                </a:endParaRPr>
              </a:p>
            </p:txBody>
          </p:sp>
        </p:grpSp>
        <p:sp>
          <p:nvSpPr>
            <p:cNvPr id="187"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nvGrpSpPr>
          <p:cNvPr id="50" name="Group 49"/>
          <p:cNvGrpSpPr/>
          <p:nvPr/>
        </p:nvGrpSpPr>
        <p:grpSpPr>
          <a:xfrm>
            <a:off x="4346572" y="5221850"/>
            <a:ext cx="3523249" cy="1226359"/>
            <a:chOff x="4433730" y="5326062"/>
            <a:chExt cx="3593897" cy="1250950"/>
          </a:xfrm>
        </p:grpSpPr>
        <p:sp>
          <p:nvSpPr>
            <p:cNvPr id="434" name="Rectangle 3725"/>
            <p:cNvSpPr>
              <a:spLocks noChangeArrowheads="1"/>
            </p:cNvSpPr>
            <p:nvPr/>
          </p:nvSpPr>
          <p:spPr bwMode="auto">
            <a:xfrm>
              <a:off x="4433730" y="6143794"/>
              <a:ext cx="1180576" cy="415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896386"/>
              <a:r>
                <a:rPr lang="en-US" altLang="en-US" sz="882" dirty="0">
                  <a:solidFill>
                    <a:srgbClr val="002050"/>
                  </a:solidFill>
                  <a:latin typeface="Segoe UI" panose="020B0502040204020203" pitchFamily="34" charset="0"/>
                </a:rPr>
                <a:t>Responding to</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ongoing needs for</a:t>
              </a:r>
              <a:br>
                <a:rPr lang="en-US" altLang="en-US" sz="882"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efficiency and growth</a:t>
              </a:r>
              <a:endParaRPr lang="en-US" altLang="en-US" sz="1765" b="1" dirty="0">
                <a:solidFill>
                  <a:srgbClr val="505050"/>
                </a:solidFill>
                <a:latin typeface="Segoe UI" panose="020B0502040204020203" pitchFamily="34" charset="0"/>
              </a:endParaRPr>
            </a:p>
          </p:txBody>
        </p:sp>
        <p:sp>
          <p:nvSpPr>
            <p:cNvPr id="435" name="Rectangle 3731"/>
            <p:cNvSpPr>
              <a:spLocks noChangeArrowheads="1"/>
            </p:cNvSpPr>
            <p:nvPr/>
          </p:nvSpPr>
          <p:spPr bwMode="auto">
            <a:xfrm>
              <a:off x="6751637" y="6282293"/>
              <a:ext cx="127599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002050"/>
                  </a:solidFill>
                  <a:latin typeface="Segoe UI" panose="020B0502040204020203" pitchFamily="34" charset="0"/>
                </a:rPr>
                <a:t>Always keeping all</a:t>
              </a:r>
              <a:br>
                <a:rPr lang="en-US" altLang="en-US" sz="882" dirty="0">
                  <a:solidFill>
                    <a:srgbClr val="002050"/>
                  </a:solidFill>
                  <a:latin typeface="Segoe UI" panose="020B0502040204020203" pitchFamily="34" charset="0"/>
                </a:rPr>
              </a:br>
              <a:r>
                <a:rPr lang="en-US" altLang="en-US" sz="882" dirty="0">
                  <a:solidFill>
                    <a:srgbClr val="002050"/>
                  </a:solidFill>
                  <a:latin typeface="Segoe UI" panose="020B0502040204020203" pitchFamily="34" charset="0"/>
                </a:rPr>
                <a:t>systems </a:t>
              </a:r>
              <a:r>
                <a:rPr lang="en-US" altLang="en-US" sz="882" b="1" dirty="0">
                  <a:solidFill>
                    <a:srgbClr val="002050"/>
                  </a:solidFill>
                  <a:latin typeface="Segoe UI" panose="020B0502040204020203" pitchFamily="34" charset="0"/>
                </a:rPr>
                <a:t>safe and secure</a:t>
              </a:r>
              <a:endParaRPr lang="en-US" altLang="en-US" sz="1765" b="1" dirty="0">
                <a:solidFill>
                  <a:srgbClr val="505050"/>
                </a:solidFill>
                <a:latin typeface="Segoe UI" panose="020B0502040204020203" pitchFamily="34" charset="0"/>
              </a:endParaRPr>
            </a:p>
          </p:txBody>
        </p:sp>
        <p:grpSp>
          <p:nvGrpSpPr>
            <p:cNvPr id="47" name="Group 46"/>
            <p:cNvGrpSpPr/>
            <p:nvPr/>
          </p:nvGrpSpPr>
          <p:grpSpPr>
            <a:xfrm>
              <a:off x="5383670" y="5326062"/>
              <a:ext cx="1901367" cy="1250950"/>
              <a:chOff x="5383670" y="5326062"/>
              <a:chExt cx="1901367" cy="1250950"/>
            </a:xfrm>
          </p:grpSpPr>
          <p:sp>
            <p:nvSpPr>
              <p:cNvPr id="676"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74" name="Freeform 10"/>
              <p:cNvSpPr>
                <a:spLocks/>
              </p:cNvSpPr>
              <p:nvPr/>
            </p:nvSpPr>
            <p:spPr bwMode="auto">
              <a:xfrm>
                <a:off x="6140811" y="540016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75"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73"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79"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80"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nvGrpSpPr>
              <p:cNvPr id="49" name="Group 48"/>
              <p:cNvGrpSpPr/>
              <p:nvPr/>
            </p:nvGrpSpPr>
            <p:grpSpPr>
              <a:xfrm>
                <a:off x="5383670" y="5450198"/>
                <a:ext cx="325437" cy="354012"/>
                <a:chOff x="5395100" y="5514975"/>
                <a:chExt cx="325437" cy="354012"/>
              </a:xfrm>
            </p:grpSpPr>
            <p:sp>
              <p:nvSpPr>
                <p:cNvPr id="428"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29"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30"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31"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3"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4"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5"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6"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7"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8"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9"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sp>
            <p:nvSpPr>
              <p:cNvPr id="470"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51" name="Group 50"/>
              <p:cNvGrpSpPr/>
              <p:nvPr/>
            </p:nvGrpSpPr>
            <p:grpSpPr>
              <a:xfrm>
                <a:off x="6599237" y="5326062"/>
                <a:ext cx="685800" cy="482600"/>
                <a:chOff x="6476187" y="5402262"/>
                <a:chExt cx="685800" cy="482600"/>
              </a:xfrm>
            </p:grpSpPr>
            <p:sp>
              <p:nvSpPr>
                <p:cNvPr id="433"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5"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6"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7"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8"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9"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0"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1"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2"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3"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4"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5"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72"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nvGrpSpPr>
              <p:cNvPr id="54" name="Group 53"/>
              <p:cNvGrpSpPr/>
              <p:nvPr/>
            </p:nvGrpSpPr>
            <p:grpSpPr>
              <a:xfrm>
                <a:off x="6108699" y="5893739"/>
                <a:ext cx="237203" cy="273096"/>
                <a:chOff x="6123537" y="5918802"/>
                <a:chExt cx="237203" cy="273096"/>
              </a:xfrm>
            </p:grpSpPr>
            <p:sp>
              <p:nvSpPr>
                <p:cNvPr id="682"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83"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84"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sp>
            <p:nvSpPr>
              <p:cNvPr id="432"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43"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6"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58"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nvGrpSpPr>
              <p:cNvPr id="52" name="Group 51"/>
              <p:cNvGrpSpPr/>
              <p:nvPr/>
            </p:nvGrpSpPr>
            <p:grpSpPr>
              <a:xfrm>
                <a:off x="6445427" y="5784418"/>
                <a:ext cx="545913" cy="192088"/>
                <a:chOff x="6446837" y="5783262"/>
                <a:chExt cx="545913" cy="192088"/>
              </a:xfrm>
            </p:grpSpPr>
            <p:sp>
              <p:nvSpPr>
                <p:cNvPr id="459"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0"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grpSp>
            <p:nvGrpSpPr>
              <p:cNvPr id="48" name="Group 47"/>
              <p:cNvGrpSpPr/>
              <p:nvPr/>
            </p:nvGrpSpPr>
            <p:grpSpPr>
              <a:xfrm>
                <a:off x="5475714" y="5791993"/>
                <a:ext cx="552450" cy="192088"/>
                <a:chOff x="5513387" y="5783262"/>
                <a:chExt cx="552450" cy="192088"/>
              </a:xfrm>
            </p:grpSpPr>
            <p:sp>
              <p:nvSpPr>
                <p:cNvPr id="457"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61"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sp>
            <p:nvSpPr>
              <p:cNvPr id="471" name="Rectangle 3776"/>
              <p:cNvSpPr>
                <a:spLocks noChangeArrowheads="1"/>
              </p:cNvSpPr>
              <p:nvPr/>
            </p:nvSpPr>
            <p:spPr bwMode="auto">
              <a:xfrm>
                <a:off x="5906686" y="6320450"/>
                <a:ext cx="613951"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980" b="1" dirty="0">
                    <a:solidFill>
                      <a:srgbClr val="FFFFFF"/>
                    </a:solidFill>
                    <a:latin typeface="Segoe UI" panose="020B0502040204020203" pitchFamily="34" charset="0"/>
                  </a:rPr>
                  <a:t>dual goals</a:t>
                </a:r>
                <a:endParaRPr lang="en-US" altLang="en-US" sz="1765" dirty="0">
                  <a:solidFill>
                    <a:srgbClr val="505050"/>
                  </a:solidFill>
                  <a:latin typeface="Segoe UI" panose="020B0502040204020203" pitchFamily="34" charset="0"/>
                </a:endParaRPr>
              </a:p>
            </p:txBody>
          </p:sp>
        </p:grpSp>
      </p:grpSp>
      <p:pic>
        <p:nvPicPr>
          <p:cNvPr id="526" name="Picture 5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06726" y="3064134"/>
            <a:ext cx="1949908" cy="1037185"/>
          </a:xfrm>
          <a:prstGeom prst="rect">
            <a:avLst/>
          </a:prstGeom>
        </p:spPr>
      </p:pic>
      <p:pic>
        <p:nvPicPr>
          <p:cNvPr id="687" name="Picture 68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08874" y="3054173"/>
            <a:ext cx="1545495" cy="838359"/>
          </a:xfrm>
          <a:prstGeom prst="rect">
            <a:avLst/>
          </a:prstGeom>
        </p:spPr>
      </p:pic>
      <p:grpSp>
        <p:nvGrpSpPr>
          <p:cNvPr id="69" name="Group 68"/>
          <p:cNvGrpSpPr/>
          <p:nvPr/>
        </p:nvGrpSpPr>
        <p:grpSpPr>
          <a:xfrm>
            <a:off x="7036001" y="1886402"/>
            <a:ext cx="1674571" cy="1114720"/>
            <a:chOff x="7177087" y="1923733"/>
            <a:chExt cx="1708150" cy="1137073"/>
          </a:xfrm>
        </p:grpSpPr>
        <p:grpSp>
          <p:nvGrpSpPr>
            <p:cNvPr id="66" name="Group 65"/>
            <p:cNvGrpSpPr/>
            <p:nvPr/>
          </p:nvGrpSpPr>
          <p:grpSpPr>
            <a:xfrm>
              <a:off x="7177087" y="1923733"/>
              <a:ext cx="1708150" cy="1137073"/>
              <a:chOff x="7177087" y="1923733"/>
              <a:chExt cx="1708150" cy="1137073"/>
            </a:xfrm>
          </p:grpSpPr>
          <p:grpSp>
            <p:nvGrpSpPr>
              <p:cNvPr id="32" name="Group 31"/>
              <p:cNvGrpSpPr/>
              <p:nvPr/>
            </p:nvGrpSpPr>
            <p:grpSpPr>
              <a:xfrm>
                <a:off x="7286624" y="1923733"/>
                <a:ext cx="1571626" cy="1137073"/>
                <a:chOff x="7286624" y="1923733"/>
                <a:chExt cx="1571626" cy="1137073"/>
              </a:xfrm>
            </p:grpSpPr>
            <p:sp>
              <p:nvSpPr>
                <p:cNvPr id="197" name="Freeform 3448"/>
                <p:cNvSpPr>
                  <a:spLocks/>
                </p:cNvSpPr>
                <p:nvPr/>
              </p:nvSpPr>
              <p:spPr bwMode="auto">
                <a:xfrm>
                  <a:off x="7599362" y="19237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198" name="Rectangle 3449"/>
                <p:cNvSpPr>
                  <a:spLocks noChangeArrowheads="1"/>
                </p:cNvSpPr>
                <p:nvPr/>
              </p:nvSpPr>
              <p:spPr bwMode="auto">
                <a:xfrm>
                  <a:off x="7286624" y="2577783"/>
                  <a:ext cx="1571626" cy="483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lnSpc>
                      <a:spcPct val="120000"/>
                    </a:lnSpc>
                  </a:pPr>
                  <a:r>
                    <a:rPr lang="en-US" altLang="en-US" sz="882" dirty="0">
                      <a:solidFill>
                        <a:srgbClr val="002050"/>
                      </a:solidFill>
                      <a:latin typeface="Segoe UI" panose="020B0502040204020203" pitchFamily="34" charset="0"/>
                    </a:rPr>
                    <a:t>… for companies that try</a:t>
                  </a:r>
                  <a:r>
                    <a:rPr lang="en-US" altLang="en-US" sz="882" spc="-39" dirty="0">
                      <a:solidFill>
                        <a:srgbClr val="002050"/>
                      </a:solidFill>
                      <a:latin typeface="Segoe UI" panose="020B0502040204020203" pitchFamily="34" charset="0"/>
                    </a:rPr>
                    <a:t> to adapt their existing</a:t>
                  </a:r>
                  <a:r>
                    <a:rPr lang="en-US" altLang="en-US" sz="882" dirty="0">
                      <a:solidFill>
                        <a:srgbClr val="002050"/>
                      </a:solidFill>
                      <a:latin typeface="Segoe UI" panose="020B0502040204020203" pitchFamily="34" charset="0"/>
                    </a:rPr>
                    <a:t> </a:t>
                  </a:r>
                  <a:r>
                    <a:rPr lang="en-US" altLang="en-US" sz="882" spc="-39" dirty="0">
                      <a:solidFill>
                        <a:srgbClr val="002050"/>
                      </a:solidFill>
                      <a:latin typeface="Segoe UI" panose="020B0502040204020203" pitchFamily="34" charset="0"/>
                    </a:rPr>
                    <a:t>tools </a:t>
                  </a:r>
                  <a:r>
                    <a:rPr lang="en-US" altLang="en-US" sz="882" dirty="0">
                      <a:solidFill>
                        <a:srgbClr val="002050"/>
                      </a:solidFill>
                      <a:latin typeface="Segoe UI" panose="020B0502040204020203" pitchFamily="34" charset="0"/>
                    </a:rPr>
                    <a:t>for </a:t>
                  </a:r>
                  <a:r>
                    <a:rPr lang="en-US" altLang="en-US" sz="882" b="1" dirty="0">
                      <a:solidFill>
                        <a:srgbClr val="002050"/>
                      </a:solidFill>
                      <a:latin typeface="Segoe UI" panose="020B0502040204020203" pitchFamily="34" charset="0"/>
                    </a:rPr>
                    <a:t>DevOps practices</a:t>
                  </a:r>
                  <a:endParaRPr lang="en-US" altLang="en-US" sz="1765" b="1" dirty="0">
                    <a:solidFill>
                      <a:srgbClr val="505050"/>
                    </a:solidFill>
                    <a:latin typeface="Segoe UI" panose="020B0502040204020203" pitchFamily="34" charset="0"/>
                  </a:endParaRPr>
                </a:p>
              </p:txBody>
            </p:sp>
            <p:sp>
              <p:nvSpPr>
                <p:cNvPr id="199" name="Freeform 3455"/>
                <p:cNvSpPr>
                  <a:spLocks/>
                </p:cNvSpPr>
                <p:nvPr/>
              </p:nvSpPr>
              <p:spPr bwMode="auto">
                <a:xfrm>
                  <a:off x="7413624" y="20904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200" name="Freeform 3456"/>
                <p:cNvSpPr>
                  <a:spLocks/>
                </p:cNvSpPr>
                <p:nvPr/>
              </p:nvSpPr>
              <p:spPr bwMode="auto">
                <a:xfrm>
                  <a:off x="7327899" y="19856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sp>
            <p:nvSpPr>
              <p:cNvPr id="201" name="Freeform 3457"/>
              <p:cNvSpPr>
                <a:spLocks/>
              </p:cNvSpPr>
              <p:nvPr/>
            </p:nvSpPr>
            <p:spPr bwMode="auto">
              <a:xfrm>
                <a:off x="7177087" y="20761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grpSp>
        <p:sp>
          <p:nvSpPr>
            <p:cNvPr id="202" name="Rectangle 3458"/>
            <p:cNvSpPr>
              <a:spLocks noChangeArrowheads="1"/>
            </p:cNvSpPr>
            <p:nvPr/>
          </p:nvSpPr>
          <p:spPr bwMode="auto">
            <a:xfrm>
              <a:off x="7254876" y="2206308"/>
              <a:ext cx="2372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765" dirty="0">
                  <a:solidFill>
                    <a:srgbClr val="FFFFFF"/>
                  </a:solidFill>
                  <a:latin typeface="Segoe UI Light" panose="020B0502040204020203" pitchFamily="34" charset="0"/>
                </a:rPr>
                <a:t>80</a:t>
              </a:r>
              <a:endParaRPr lang="en-US" altLang="en-US" sz="1765" dirty="0">
                <a:solidFill>
                  <a:srgbClr val="505050"/>
                </a:solidFill>
                <a:latin typeface="Segoe UI" panose="020B0502040204020203" pitchFamily="34" charset="0"/>
              </a:endParaRPr>
            </a:p>
          </p:txBody>
        </p:sp>
        <p:sp>
          <p:nvSpPr>
            <p:cNvPr id="203" name="Rectangle 3459"/>
            <p:cNvSpPr>
              <a:spLocks noChangeArrowheads="1"/>
            </p:cNvSpPr>
            <p:nvPr/>
          </p:nvSpPr>
          <p:spPr bwMode="auto">
            <a:xfrm>
              <a:off x="7513636" y="2214563"/>
              <a:ext cx="14106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372" dirty="0">
                  <a:solidFill>
                    <a:srgbClr val="FFFFFF"/>
                  </a:solidFill>
                  <a:latin typeface="Segoe UI Light" panose="020B0502040204020203" pitchFamily="34" charset="0"/>
                </a:rPr>
                <a:t>%</a:t>
              </a:r>
              <a:endParaRPr lang="en-US" altLang="en-US" sz="1765" dirty="0">
                <a:solidFill>
                  <a:srgbClr val="505050"/>
                </a:solidFill>
                <a:latin typeface="Segoe UI" panose="020B0502040204020203" pitchFamily="34" charset="0"/>
              </a:endParaRPr>
            </a:p>
          </p:txBody>
        </p:sp>
        <p:sp>
          <p:nvSpPr>
            <p:cNvPr id="204" name="Rectangle 3460"/>
            <p:cNvSpPr>
              <a:spLocks noChangeArrowheads="1"/>
            </p:cNvSpPr>
            <p:nvPr/>
          </p:nvSpPr>
          <p:spPr bwMode="auto">
            <a:xfrm>
              <a:off x="7704044" y="2285142"/>
              <a:ext cx="66524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failure rate …</a:t>
              </a:r>
            </a:p>
          </p:txBody>
        </p:sp>
      </p:grpSp>
      <p:grpSp>
        <p:nvGrpSpPr>
          <p:cNvPr id="55" name="Group 54"/>
          <p:cNvGrpSpPr/>
          <p:nvPr/>
        </p:nvGrpSpPr>
        <p:grpSpPr>
          <a:xfrm>
            <a:off x="6964407" y="3577442"/>
            <a:ext cx="1697915" cy="1560962"/>
            <a:chOff x="7132637" y="3878262"/>
            <a:chExt cx="1731962" cy="1592263"/>
          </a:xfrm>
        </p:grpSpPr>
        <p:sp>
          <p:nvSpPr>
            <p:cNvPr id="473"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74" name="Rectangle 3528"/>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176" b="1" dirty="0">
                  <a:solidFill>
                    <a:srgbClr val="FFFFFF"/>
                  </a:solidFill>
                  <a:latin typeface="Segoe UI Semibold" panose="020B0702040204020203" pitchFamily="34" charset="0"/>
                </a:rPr>
                <a:t>CIOs</a:t>
              </a:r>
              <a:endParaRPr lang="en-US" altLang="en-US" sz="1765" dirty="0">
                <a:solidFill>
                  <a:srgbClr val="505050"/>
                </a:solidFill>
                <a:latin typeface="Segoe UI" panose="020B0502040204020203" pitchFamily="34" charset="0"/>
              </a:endParaRPr>
            </a:p>
          </p:txBody>
        </p:sp>
        <p:sp>
          <p:nvSpPr>
            <p:cNvPr id="475" name="Rectangle 3529"/>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765" dirty="0">
                  <a:solidFill>
                    <a:srgbClr val="FFFFFF"/>
                  </a:solidFill>
                  <a:latin typeface="Segoe UI Light" panose="020B0502040204020203" pitchFamily="34" charset="0"/>
                </a:rPr>
                <a:t>70</a:t>
              </a:r>
              <a:endParaRPr lang="en-US" altLang="en-US" sz="1765" dirty="0">
                <a:solidFill>
                  <a:srgbClr val="505050"/>
                </a:solidFill>
                <a:latin typeface="Segoe UI" panose="020B0502040204020203" pitchFamily="34" charset="0"/>
              </a:endParaRPr>
            </a:p>
          </p:txBody>
        </p:sp>
        <p:sp>
          <p:nvSpPr>
            <p:cNvPr id="476" name="Rectangle 3530"/>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1863" dirty="0">
                  <a:solidFill>
                    <a:srgbClr val="FFFFFF"/>
                  </a:solidFill>
                  <a:latin typeface="Segoe UI Light" panose="020B0502040204020203" pitchFamily="34" charset="0"/>
                </a:rPr>
                <a:t>%</a:t>
              </a:r>
              <a:endParaRPr lang="en-US" altLang="en-US" sz="1765" dirty="0">
                <a:solidFill>
                  <a:srgbClr val="505050"/>
                </a:solidFill>
                <a:latin typeface="Segoe UI" panose="020B0502040204020203" pitchFamily="34" charset="0"/>
              </a:endParaRPr>
            </a:p>
          </p:txBody>
        </p:sp>
        <p:sp>
          <p:nvSpPr>
            <p:cNvPr id="477" name="Rectangle 3531"/>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896386"/>
              <a:r>
                <a:rPr lang="en-US" altLang="en-US" sz="882" dirty="0">
                  <a:solidFill>
                    <a:srgbClr val="002050"/>
                  </a:solidFill>
                  <a:latin typeface="Segoe UI" panose="020B0502040204020203" pitchFamily="34" charset="0"/>
                </a:rPr>
                <a:t>to </a:t>
              </a:r>
              <a:r>
                <a:rPr lang="en-US" altLang="en-US" sz="882" b="1" dirty="0">
                  <a:solidFill>
                    <a:srgbClr val="002050"/>
                  </a:solidFill>
                  <a:latin typeface="Segoe UI" panose="020B0502040204020203" pitchFamily="34" charset="0"/>
                </a:rPr>
                <a:t>reduce</a:t>
              </a:r>
              <a:br>
                <a:rPr lang="en-US" altLang="en-US" sz="882" b="1"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IT costs</a:t>
              </a:r>
              <a:endParaRPr lang="en-US" altLang="en-US" sz="1765" b="1" dirty="0">
                <a:solidFill>
                  <a:srgbClr val="505050"/>
                </a:solidFill>
                <a:latin typeface="Segoe UI" panose="020B0502040204020203" pitchFamily="34" charset="0"/>
              </a:endParaRPr>
            </a:p>
          </p:txBody>
        </p:sp>
        <p:sp>
          <p:nvSpPr>
            <p:cNvPr id="478" name="Rectangle 3535"/>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896386"/>
              <a:r>
                <a:rPr lang="en-US" altLang="en-US" sz="882" dirty="0">
                  <a:solidFill>
                    <a:srgbClr val="002050"/>
                  </a:solidFill>
                  <a:latin typeface="Segoe UI" panose="020B0502040204020203" pitchFamily="34" charset="0"/>
                </a:rPr>
                <a:t>Would</a:t>
              </a:r>
              <a:br>
                <a:rPr lang="en-US" altLang="en-US" sz="882"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increase</a:t>
              </a:r>
              <a:br>
                <a:rPr lang="en-US" altLang="en-US" sz="882" b="1"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risk</a:t>
              </a:r>
              <a:endParaRPr lang="en-US" altLang="en-US" sz="1765" b="1" dirty="0">
                <a:solidFill>
                  <a:srgbClr val="505050"/>
                </a:solidFill>
                <a:latin typeface="Segoe UI" panose="020B0502040204020203" pitchFamily="34" charset="0"/>
              </a:endParaRPr>
            </a:p>
          </p:txBody>
        </p:sp>
        <p:sp>
          <p:nvSpPr>
            <p:cNvPr id="479"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80"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81" name="Rectangle 3610"/>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002050"/>
                  </a:solidFill>
                  <a:latin typeface="Segoe UI" panose="020B0502040204020203" pitchFamily="34" charset="0"/>
                </a:rPr>
                <a:t>and </a:t>
              </a:r>
              <a:r>
                <a:rPr lang="en-US" altLang="en-US" sz="882" b="1" dirty="0">
                  <a:solidFill>
                    <a:srgbClr val="002050"/>
                  </a:solidFill>
                  <a:latin typeface="Segoe UI" panose="020B0502040204020203" pitchFamily="34" charset="0"/>
                </a:rPr>
                <a:t>accelerate</a:t>
              </a:r>
              <a:br>
                <a:rPr lang="en-US" altLang="en-US" sz="882" b="1" dirty="0">
                  <a:solidFill>
                    <a:srgbClr val="002050"/>
                  </a:solidFill>
                  <a:latin typeface="Segoe UI" panose="020B0502040204020203" pitchFamily="34" charset="0"/>
                </a:rPr>
              </a:br>
              <a:r>
                <a:rPr lang="en-US" altLang="en-US" sz="882" b="1" dirty="0">
                  <a:solidFill>
                    <a:srgbClr val="002050"/>
                  </a:solidFill>
                  <a:latin typeface="Segoe UI" panose="020B0502040204020203" pitchFamily="34" charset="0"/>
                </a:rPr>
                <a:t>business agility</a:t>
              </a:r>
            </a:p>
          </p:txBody>
        </p:sp>
        <p:sp>
          <p:nvSpPr>
            <p:cNvPr id="482"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066669">
                <a:defRPr/>
              </a:pPr>
              <a:endParaRPr lang="en-US" sz="2157" kern="0">
                <a:solidFill>
                  <a:srgbClr val="505050"/>
                </a:solidFill>
              </a:endParaRPr>
            </a:p>
          </p:txBody>
        </p:sp>
        <p:sp>
          <p:nvSpPr>
            <p:cNvPr id="483" name="Rectangle 3778"/>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o</a:t>
              </a:r>
              <a:endParaRPr lang="en-US" altLang="en-US" sz="1765" dirty="0">
                <a:solidFill>
                  <a:srgbClr val="505050"/>
                </a:solidFill>
                <a:latin typeface="Segoe UI" panose="020B0502040204020203" pitchFamily="34" charset="0"/>
              </a:endParaRPr>
            </a:p>
          </p:txBody>
        </p:sp>
        <p:sp>
          <p:nvSpPr>
            <p:cNvPr id="484" name="Rectangle 3779"/>
            <p:cNvSpPr>
              <a:spLocks noChangeArrowheads="1"/>
            </p:cNvSpPr>
            <p:nvPr/>
          </p:nvSpPr>
          <p:spPr bwMode="auto">
            <a:xfrm>
              <a:off x="7983537" y="4256088"/>
              <a:ext cx="35973" cy="138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f</a:t>
              </a:r>
              <a:endParaRPr lang="en-US" altLang="en-US" sz="1765" dirty="0">
                <a:solidFill>
                  <a:srgbClr val="505050"/>
                </a:solidFill>
                <a:latin typeface="Segoe UI" panose="020B0502040204020203" pitchFamily="34" charset="0"/>
              </a:endParaRPr>
            </a:p>
          </p:txBody>
        </p:sp>
      </p:grpSp>
    </p:spTree>
    <p:extLst>
      <p:ext uri="{BB962C8B-B14F-4D97-AF65-F5344CB8AC3E}">
        <p14:creationId xmlns:p14="http://schemas.microsoft.com/office/powerpoint/2010/main" val="27197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1957</Words>
  <Application>Microsoft Macintosh PowerPoint</Application>
  <PresentationFormat>Panorámica</PresentationFormat>
  <Paragraphs>276</Paragraphs>
  <Slides>30</Slides>
  <Notes>8</Notes>
  <HiddenSlides>1</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30</vt:i4>
      </vt:variant>
    </vt:vector>
  </HeadingPairs>
  <TitlesOfParts>
    <vt:vector size="40" baseType="lpstr">
      <vt:lpstr>Arial</vt:lpstr>
      <vt:lpstr>Calibri</vt:lpstr>
      <vt:lpstr>Calibri Light</vt:lpstr>
      <vt:lpstr>Century Gothic</vt:lpstr>
      <vt:lpstr>Segoe UI</vt:lpstr>
      <vt:lpstr>Segoe UI Light</vt:lpstr>
      <vt:lpstr>Segoe UI Semibold</vt:lpstr>
      <vt:lpstr>Segoe UI Semilight</vt:lpstr>
      <vt:lpstr>Tema de Office</vt:lpstr>
      <vt:lpstr>Office Theme</vt:lpstr>
      <vt:lpstr>Presentación de PowerPoint</vt:lpstr>
      <vt:lpstr>Presentación de PowerPoint</vt:lpstr>
      <vt:lpstr>Agenda</vt:lpstr>
      <vt:lpstr>GRACIAS</vt:lpstr>
      <vt:lpstr>¿Qué es DevOps?</vt:lpstr>
      <vt:lpstr>Traditional Development and Operations</vt:lpstr>
      <vt:lpstr>Presentación de PowerPoint</vt:lpstr>
      <vt:lpstr>DevOps: the three stage conversation</vt:lpstr>
      <vt:lpstr>The consequences of inefficiency</vt:lpstr>
      <vt:lpstr>DevOps Benefits </vt:lpstr>
      <vt:lpstr>List of DevOps Practices</vt:lpstr>
      <vt:lpstr>¿Cómo se implementa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puede salir mal?</vt:lpstr>
      <vt:lpstr>Anti-Pattern 1 – Config Management = DevOps </vt:lpstr>
      <vt:lpstr>Antipattern 2 – Guerrilla DevOps</vt:lpstr>
      <vt:lpstr>Presentación de PowerPoint</vt:lpstr>
      <vt:lpstr>Presentación de PowerPoint</vt:lpstr>
      <vt:lpstr>Presentación de PowerPoint</vt:lpstr>
      <vt:lpstr>Presentación de PowerPoint</vt:lpstr>
      <vt:lpstr>¿Cómo lo arreglamos?</vt:lpstr>
      <vt:lpstr>Presentación de PowerPoint</vt:lpstr>
      <vt:lpstr>Presentación de PowerPoint</vt:lpstr>
      <vt:lpstr>Happy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LifeCycle of DevOps: Complete Beginners Training</dc:title>
  <dc:creator>Manuel Sánchez</dc:creator>
  <cp:lastModifiedBy>Manuel Sánchez</cp:lastModifiedBy>
  <cp:revision>29</cp:revision>
  <dcterms:created xsi:type="dcterms:W3CDTF">2019-06-05T15:35:29Z</dcterms:created>
  <dcterms:modified xsi:type="dcterms:W3CDTF">2019-06-17T18:17:19Z</dcterms:modified>
</cp:coreProperties>
</file>